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5.png" ContentType="image/png"/>
  <Override PartName="/ppt/media/image19.jpeg" ContentType="image/jpeg"/>
  <Override PartName="/ppt/media/image24.jpeg" ContentType="image/jpeg"/>
  <Override PartName="/ppt/media/image23.png" ContentType="image/png"/>
  <Override PartName="/ppt/media/image22.jpeg" ContentType="image/jpeg"/>
  <Override PartName="/ppt/media/image9.png" ContentType="image/png"/>
  <Override PartName="/ppt/media/image21.png" ContentType="image/png"/>
  <Override PartName="/ppt/media/image8.jpeg" ContentType="image/jpeg"/>
  <Override PartName="/ppt/media/image10.jpeg" ContentType="image/jpeg"/>
  <Override PartName="/ppt/media/image30.png" ContentType="image/png"/>
  <Override PartName="/ppt/media/image35.jpeg" ContentType="image/jpeg"/>
  <Override PartName="/ppt/media/image29.png" ContentType="image/png"/>
  <Override PartName="/ppt/media/image6.png" ContentType="image/png"/>
  <Override PartName="/ppt/media/image36.png" ContentType="image/png"/>
  <Override PartName="/ppt/media/image18.jpeg" ContentType="image/jpeg"/>
  <Override PartName="/ppt/media/image5.jpeg" ContentType="image/jpeg"/>
  <Override PartName="/ppt/media/image26.jpeg" ContentType="image/jpeg"/>
  <Override PartName="/ppt/media/image28.jpeg" ContentType="image/jpeg"/>
  <Override PartName="/ppt/media/image7.jpeg" ContentType="image/jpeg"/>
  <Override PartName="/ppt/media/image11.png" ContentType="image/png"/>
  <Override PartName="/ppt/media/image13.png" ContentType="image/png"/>
  <Override PartName="/ppt/media/image31.jpeg" ContentType="image/jpeg"/>
  <Override PartName="/ppt/media/image12.jpeg" ContentType="image/jpeg"/>
  <Override PartName="/ppt/media/image34.png" ContentType="image/png"/>
  <Override PartName="/ppt/media/image4.png" ContentType="image/png"/>
  <Override PartName="/ppt/media/image27.png" ContentType="image/png"/>
  <Override PartName="/ppt/media/image33.jpeg" ContentType="image/jpeg"/>
  <Override PartName="/ppt/media/image3.png" ContentType="image/png"/>
  <Override PartName="/ppt/media/image2.jpeg" ContentType="image/jpeg"/>
  <Override PartName="/ppt/media/image1.png" ContentType="image/png"/>
  <Override PartName="/ppt/media/image14.jpeg" ContentType="image/jpeg"/>
  <Override PartName="/ppt/media/image15.jpeg" ContentType="image/jpeg"/>
  <Override PartName="/ppt/media/image16.jpeg" ContentType="image/jpeg"/>
  <Override PartName="/ppt/media/image32.jpeg" ContentType="image/jpeg"/>
  <Override PartName="/ppt/media/image17.png" ContentType="image/png"/>
  <Override PartName="/ppt/media/image20.jpeg" ContentType="image/jpe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1430000" cy="81407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B352633-681F-437C-89D2-AB26DA16ED6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71320" y="324720"/>
            <a:ext cx="10286640" cy="135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71320" y="1904760"/>
            <a:ext cx="10286640" cy="22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71320" y="4370760"/>
            <a:ext cx="10286640" cy="22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E09AB7A-6C4D-4F62-8F65-067C11F9178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71320" y="324720"/>
            <a:ext cx="10286640" cy="135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71320" y="1904760"/>
            <a:ext cx="5019840" cy="22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842440" y="1904760"/>
            <a:ext cx="5019840" cy="22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71320" y="4370760"/>
            <a:ext cx="5019840" cy="22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842440" y="4370760"/>
            <a:ext cx="5019840" cy="22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89B82E6-14D9-4E42-84F3-199678A46FB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71320" y="324720"/>
            <a:ext cx="10286640" cy="135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71320" y="1904760"/>
            <a:ext cx="3312000" cy="22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049280" y="1904760"/>
            <a:ext cx="3312000" cy="22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527240" y="1904760"/>
            <a:ext cx="3312000" cy="22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71320" y="4370760"/>
            <a:ext cx="3312000" cy="22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049280" y="4370760"/>
            <a:ext cx="3312000" cy="22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527240" y="4370760"/>
            <a:ext cx="3312000" cy="22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8F6816B-2199-430F-873F-2822836B9BC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71320" y="324720"/>
            <a:ext cx="10286640" cy="135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71320" y="1904760"/>
            <a:ext cx="10286640" cy="472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8168B08-3CF2-4D99-840F-1F2B0E3F9C1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71320" y="324720"/>
            <a:ext cx="10286640" cy="135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71320" y="1904760"/>
            <a:ext cx="10286640" cy="472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8298DB9-B78E-4841-BC46-D44A86D9FB2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71320" y="324720"/>
            <a:ext cx="10286640" cy="135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71320" y="1904760"/>
            <a:ext cx="5019840" cy="472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842440" y="1904760"/>
            <a:ext cx="5019840" cy="472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D56DF4B-8305-4058-9074-598C99F5F9C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71320" y="324720"/>
            <a:ext cx="10286640" cy="135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898EECA-7C5F-4FAA-B93E-E7F75EBEEC9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71320" y="324720"/>
            <a:ext cx="10286640" cy="630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9D9C9A4-6D71-4812-A55A-4111E7B03FC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71320" y="324720"/>
            <a:ext cx="10286640" cy="135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71320" y="1904760"/>
            <a:ext cx="5019840" cy="22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842440" y="1904760"/>
            <a:ext cx="5019840" cy="472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71320" y="4370760"/>
            <a:ext cx="5019840" cy="22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0CB4760-D6A4-44C3-B88E-294E18F0C1A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71320" y="324720"/>
            <a:ext cx="10286640" cy="135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71320" y="1904760"/>
            <a:ext cx="5019840" cy="472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842440" y="1904760"/>
            <a:ext cx="5019840" cy="22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842440" y="4370760"/>
            <a:ext cx="5019840" cy="22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10E74C2-11BB-4D8C-8012-39AAF1EF09E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71320" y="324720"/>
            <a:ext cx="10286640" cy="135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71320" y="1904760"/>
            <a:ext cx="5019840" cy="22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842440" y="1904760"/>
            <a:ext cx="5019840" cy="22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71320" y="4370760"/>
            <a:ext cx="10286640" cy="225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632AA17-D54E-41D3-B71B-A0EEE768299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&lt;data/hora&gt;</a:t>
            </a:r>
            <a:endParaRPr b="0" lang="pt-BR" sz="12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1708148-2FC1-42EC-9906-E01F7DFBE16F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571320" y="324720"/>
            <a:ext cx="10286640" cy="135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Clique para editar o formato do texto do título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71320" y="1904760"/>
            <a:ext cx="10286640" cy="472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Clique para editar o formato do texto da estrutura de tópicos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2.º nível da estrutura de tópicos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3.º nível da estrutura de tópicos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4.º nível da estrutura de tópicos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5.º nível da estrutura de tópicos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6.º nível da estrutura de tópicos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7.º nível da estrutura de tópicos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jpeg"/><Relationship Id="rId3" Type="http://schemas.openxmlformats.org/officeDocument/2006/relationships/image" Target="../media/image32.jpeg"/><Relationship Id="rId4" Type="http://schemas.openxmlformats.org/officeDocument/2006/relationships/image" Target="../media/image33.jpeg"/><Relationship Id="rId5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jpe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jpeg"/><Relationship Id="rId3" Type="http://schemas.openxmlformats.org/officeDocument/2006/relationships/image" Target="../media/image8.jpe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jpeg"/><Relationship Id="rId3" Type="http://schemas.openxmlformats.org/officeDocument/2006/relationships/image" Target="../media/image11.png"/><Relationship Id="rId4" Type="http://schemas.openxmlformats.org/officeDocument/2006/relationships/image" Target="../media/image12.jpeg"/><Relationship Id="rId5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jpeg"/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jpe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jpeg"/><Relationship Id="rId3" Type="http://schemas.openxmlformats.org/officeDocument/2006/relationships/image" Target="../media/image21.png"/><Relationship Id="rId4" Type="http://schemas.openxmlformats.org/officeDocument/2006/relationships/image" Target="../media/image22.jpeg"/><Relationship Id="rId5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jpeg"/><Relationship Id="rId3" Type="http://schemas.openxmlformats.org/officeDocument/2006/relationships/image" Target="../media/image25.png"/><Relationship Id="rId4" Type="http://schemas.openxmlformats.org/officeDocument/2006/relationships/image" Target="../media/image26.jpeg"/><Relationship Id="rId5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jpe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7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2"/>
          <p:cNvSpPr/>
          <p:nvPr/>
        </p:nvSpPr>
        <p:spPr>
          <a:xfrm>
            <a:off x="0" y="360"/>
            <a:ext cx="11429640" cy="6438240"/>
          </a:xfrm>
          <a:custGeom>
            <a:avLst/>
            <a:gdLst/>
            <a:ahLst/>
            <a:rect l="l" t="t" r="r" b="b"/>
            <a:pathLst>
              <a:path w="11430000" h="6438643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Freeform 3"/>
          <p:cNvSpPr/>
          <p:nvPr/>
        </p:nvSpPr>
        <p:spPr>
          <a:xfrm>
            <a:off x="0" y="360"/>
            <a:ext cx="11429640" cy="6438240"/>
          </a:xfrm>
          <a:custGeom>
            <a:avLst/>
            <a:gdLst/>
            <a:ahLst/>
            <a:rect l="l" t="t" r="r" b="b"/>
            <a:pathLst>
              <a:path w="11430000" h="6438643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3" name="Group 4"/>
          <p:cNvGrpSpPr/>
          <p:nvPr/>
        </p:nvGrpSpPr>
        <p:grpSpPr>
          <a:xfrm>
            <a:off x="0" y="0"/>
            <a:ext cx="14451120" cy="8140680"/>
            <a:chOff x="0" y="0"/>
            <a:chExt cx="14451120" cy="8140680"/>
          </a:xfrm>
        </p:grpSpPr>
        <p:sp>
          <p:nvSpPr>
            <p:cNvPr id="44" name="Freeform 5"/>
            <p:cNvSpPr/>
            <p:nvPr/>
          </p:nvSpPr>
          <p:spPr>
            <a:xfrm>
              <a:off x="0" y="0"/>
              <a:ext cx="14451120" cy="8140680"/>
            </a:xfrm>
            <a:custGeom>
              <a:avLst/>
              <a:gdLst/>
              <a:ahLst/>
              <a:rect l="l" t="t" r="r" b="b"/>
              <a:pathLst>
                <a:path w="11430000" h="6438900">
                  <a:moveTo>
                    <a:pt x="0" y="6438900"/>
                  </a:moveTo>
                  <a:lnTo>
                    <a:pt x="11430000" y="6438900"/>
                  </a:lnTo>
                  <a:lnTo>
                    <a:pt x="1143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c1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5" name="Freeform 6"/>
          <p:cNvSpPr/>
          <p:nvPr/>
        </p:nvSpPr>
        <p:spPr>
          <a:xfrm>
            <a:off x="0" y="360"/>
            <a:ext cx="4285800" cy="6438240"/>
          </a:xfrm>
          <a:custGeom>
            <a:avLst/>
            <a:gdLst/>
            <a:ahLst/>
            <a:rect l="l" t="t" r="r" b="b"/>
            <a:pathLst>
              <a:path w="4286250" h="6438643">
                <a:moveTo>
                  <a:pt x="0" y="0"/>
                </a:moveTo>
                <a:lnTo>
                  <a:pt x="4286250" y="0"/>
                </a:lnTo>
                <a:lnTo>
                  <a:pt x="428625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TextBox 7"/>
          <p:cNvSpPr/>
          <p:nvPr/>
        </p:nvSpPr>
        <p:spPr>
          <a:xfrm>
            <a:off x="4886280" y="1351440"/>
            <a:ext cx="4261680" cy="221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5825"/>
              </a:lnSpc>
              <a:buNone/>
            </a:pPr>
            <a:r>
              <a:rPr b="0" lang="en-US" sz="4650" spc="-1" strike="noStrike">
                <a:solidFill>
                  <a:srgbClr val="f2e782"/>
                </a:solidFill>
                <a:latin typeface="Prata"/>
                <a:ea typeface="Prata"/>
              </a:rPr>
              <a:t>Integração do WHMCS na HoppeHosting</a:t>
            </a:r>
            <a:endParaRPr b="0" lang="pt-BR" sz="4650" spc="-1" strike="noStrike">
              <a:latin typeface="Arial"/>
            </a:endParaRPr>
          </a:p>
        </p:txBody>
      </p:sp>
      <p:sp>
        <p:nvSpPr>
          <p:cNvPr id="47" name="TextBox 8"/>
          <p:cNvSpPr/>
          <p:nvPr/>
        </p:nvSpPr>
        <p:spPr>
          <a:xfrm>
            <a:off x="8280000" y="3702600"/>
            <a:ext cx="2592000" cy="171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ts val="3376"/>
              </a:lnSpc>
              <a:buNone/>
            </a:pPr>
            <a:r>
              <a:rPr b="0" lang="en-US" sz="1350" spc="-1" strike="noStrike">
                <a:solidFill>
                  <a:srgbClr val="cfcbbf"/>
                </a:solidFill>
                <a:latin typeface="Raleway"/>
                <a:ea typeface="Raleway"/>
              </a:rPr>
              <a:t>Bruno Leandro Diniz</a:t>
            </a:r>
            <a:endParaRPr b="0" lang="pt-BR" sz="1350" spc="-1" strike="noStrike">
              <a:latin typeface="Arial"/>
            </a:endParaRPr>
          </a:p>
          <a:p>
            <a:pPr algn="r">
              <a:lnSpc>
                <a:spcPts val="3376"/>
              </a:lnSpc>
              <a:buNone/>
            </a:pPr>
            <a:r>
              <a:rPr b="0" lang="en-US" sz="1350" spc="-1" strike="noStrike">
                <a:solidFill>
                  <a:srgbClr val="cfcbbf"/>
                </a:solidFill>
                <a:latin typeface="Raleway"/>
                <a:ea typeface="Raleway"/>
              </a:rPr>
              <a:t>Bianca Vitoria Machado</a:t>
            </a:r>
            <a:endParaRPr b="0" lang="pt-BR" sz="1350" spc="-1" strike="noStrike">
              <a:latin typeface="Arial"/>
            </a:endParaRPr>
          </a:p>
          <a:p>
            <a:pPr algn="r">
              <a:lnSpc>
                <a:spcPts val="3376"/>
              </a:lnSpc>
              <a:buNone/>
            </a:pPr>
            <a:r>
              <a:rPr b="0" lang="en-US" sz="1350" spc="-1" strike="noStrike">
                <a:solidFill>
                  <a:srgbClr val="cfcbbf"/>
                </a:solidFill>
                <a:latin typeface="Raleway"/>
                <a:ea typeface="Raleway"/>
              </a:rPr>
              <a:t>Lucas Henrique de Oliveira</a:t>
            </a:r>
            <a:endParaRPr b="0" lang="pt-BR" sz="1350" spc="-1" strike="noStrike">
              <a:latin typeface="Arial"/>
            </a:endParaRPr>
          </a:p>
          <a:p>
            <a:pPr algn="r">
              <a:lnSpc>
                <a:spcPts val="3376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7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Freeform 2"/>
          <p:cNvSpPr/>
          <p:nvPr/>
        </p:nvSpPr>
        <p:spPr>
          <a:xfrm>
            <a:off x="0" y="360"/>
            <a:ext cx="11429640" cy="7276320"/>
          </a:xfrm>
          <a:custGeom>
            <a:avLst/>
            <a:gdLst/>
            <a:ahLst/>
            <a:rect l="l" t="t" r="r" b="b"/>
            <a:pathLst>
              <a:path w="11430000" h="7276843">
                <a:moveTo>
                  <a:pt x="0" y="0"/>
                </a:moveTo>
                <a:lnTo>
                  <a:pt x="11430000" y="0"/>
                </a:lnTo>
                <a:lnTo>
                  <a:pt x="11430000" y="7276843"/>
                </a:lnTo>
                <a:lnTo>
                  <a:pt x="0" y="727684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Freeform 3"/>
          <p:cNvSpPr/>
          <p:nvPr/>
        </p:nvSpPr>
        <p:spPr>
          <a:xfrm>
            <a:off x="0" y="360"/>
            <a:ext cx="11429640" cy="7276320"/>
          </a:xfrm>
          <a:custGeom>
            <a:avLst/>
            <a:gdLst/>
            <a:ahLst/>
            <a:rect l="l" t="t" r="r" b="b"/>
            <a:pathLst>
              <a:path w="11430000" h="7276843">
                <a:moveTo>
                  <a:pt x="0" y="0"/>
                </a:moveTo>
                <a:lnTo>
                  <a:pt x="11430000" y="0"/>
                </a:lnTo>
                <a:lnTo>
                  <a:pt x="11430000" y="7276843"/>
                </a:lnTo>
                <a:lnTo>
                  <a:pt x="0" y="727684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67" name="Group 4"/>
          <p:cNvGrpSpPr/>
          <p:nvPr/>
        </p:nvGrpSpPr>
        <p:grpSpPr>
          <a:xfrm>
            <a:off x="-1446120" y="0"/>
            <a:ext cx="12875760" cy="8197560"/>
            <a:chOff x="-1446120" y="0"/>
            <a:chExt cx="12875760" cy="8197560"/>
          </a:xfrm>
        </p:grpSpPr>
        <p:sp>
          <p:nvSpPr>
            <p:cNvPr id="168" name="Freeform 5"/>
            <p:cNvSpPr/>
            <p:nvPr/>
          </p:nvSpPr>
          <p:spPr>
            <a:xfrm>
              <a:off x="-1446120" y="0"/>
              <a:ext cx="12875760" cy="8197560"/>
            </a:xfrm>
            <a:custGeom>
              <a:avLst/>
              <a:gdLst/>
              <a:ahLst/>
              <a:rect l="l" t="t" r="r" b="b"/>
              <a:pathLst>
                <a:path w="11430000" h="7277100">
                  <a:moveTo>
                    <a:pt x="0" y="7277100"/>
                  </a:moveTo>
                  <a:lnTo>
                    <a:pt x="11430000" y="7277100"/>
                  </a:lnTo>
                  <a:lnTo>
                    <a:pt x="1143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c1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9" name="Group 6"/>
          <p:cNvGrpSpPr/>
          <p:nvPr/>
        </p:nvGrpSpPr>
        <p:grpSpPr>
          <a:xfrm>
            <a:off x="295200" y="3203280"/>
            <a:ext cx="5362560" cy="3092400"/>
            <a:chOff x="295200" y="3203280"/>
            <a:chExt cx="5362560" cy="3092400"/>
          </a:xfrm>
        </p:grpSpPr>
        <p:sp>
          <p:nvSpPr>
            <p:cNvPr id="170" name="Freeform 7"/>
            <p:cNvSpPr/>
            <p:nvPr/>
          </p:nvSpPr>
          <p:spPr>
            <a:xfrm>
              <a:off x="295200" y="3203280"/>
              <a:ext cx="5362560" cy="3092400"/>
            </a:xfrm>
            <a:custGeom>
              <a:avLst/>
              <a:gdLst/>
              <a:ahLst/>
              <a:rect l="l" t="t" r="r" b="b"/>
              <a:pathLst>
                <a:path w="6540626" h="3771900">
                  <a:moveTo>
                    <a:pt x="28575" y="0"/>
                  </a:moveTo>
                  <a:cubicBezTo>
                    <a:pt x="20701" y="0"/>
                    <a:pt x="13970" y="2794"/>
                    <a:pt x="8382" y="8382"/>
                  </a:cubicBezTo>
                  <a:cubicBezTo>
                    <a:pt x="2794" y="13970"/>
                    <a:pt x="0" y="20701"/>
                    <a:pt x="0" y="28575"/>
                  </a:cubicBezTo>
                  <a:lnTo>
                    <a:pt x="0" y="3743325"/>
                  </a:lnTo>
                  <a:cubicBezTo>
                    <a:pt x="0" y="3751199"/>
                    <a:pt x="2794" y="3757930"/>
                    <a:pt x="8382" y="3763518"/>
                  </a:cubicBezTo>
                  <a:cubicBezTo>
                    <a:pt x="13970" y="3769106"/>
                    <a:pt x="20447" y="3771773"/>
                    <a:pt x="28194" y="3771900"/>
                  </a:cubicBezTo>
                  <a:lnTo>
                    <a:pt x="6512433" y="3771900"/>
                  </a:lnTo>
                  <a:cubicBezTo>
                    <a:pt x="6520180" y="3771773"/>
                    <a:pt x="6526657" y="3768979"/>
                    <a:pt x="6532245" y="3763518"/>
                  </a:cubicBezTo>
                  <a:cubicBezTo>
                    <a:pt x="6537833" y="3758057"/>
                    <a:pt x="6540626" y="3751199"/>
                    <a:pt x="6540626" y="3743325"/>
                  </a:cubicBezTo>
                  <a:lnTo>
                    <a:pt x="6540626" y="28575"/>
                  </a:lnTo>
                  <a:cubicBezTo>
                    <a:pt x="6540626" y="20701"/>
                    <a:pt x="6537833" y="13970"/>
                    <a:pt x="6532245" y="8382"/>
                  </a:cubicBezTo>
                  <a:cubicBezTo>
                    <a:pt x="6526657" y="2794"/>
                    <a:pt x="6519799" y="0"/>
                    <a:pt x="6511925" y="0"/>
                  </a:cubicBez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1" name="Group 8"/>
          <p:cNvGrpSpPr/>
          <p:nvPr/>
        </p:nvGrpSpPr>
        <p:grpSpPr>
          <a:xfrm>
            <a:off x="5934240" y="1190520"/>
            <a:ext cx="5175360" cy="5105160"/>
            <a:chOff x="5934240" y="1190520"/>
            <a:chExt cx="5175360" cy="5105160"/>
          </a:xfrm>
        </p:grpSpPr>
        <p:sp>
          <p:nvSpPr>
            <p:cNvPr id="172" name="Freeform 9"/>
            <p:cNvSpPr/>
            <p:nvPr/>
          </p:nvSpPr>
          <p:spPr>
            <a:xfrm>
              <a:off x="5934240" y="1190520"/>
              <a:ext cx="5175360" cy="5105160"/>
            </a:xfrm>
            <a:custGeom>
              <a:avLst/>
              <a:gdLst/>
              <a:ahLst/>
              <a:rect l="l" t="t" r="r" b="b"/>
              <a:pathLst>
                <a:path w="6540627" h="6451600">
                  <a:moveTo>
                    <a:pt x="28448" y="0"/>
                  </a:moveTo>
                  <a:cubicBezTo>
                    <a:pt x="20574" y="0"/>
                    <a:pt x="13970" y="2794"/>
                    <a:pt x="8382" y="8382"/>
                  </a:cubicBezTo>
                  <a:cubicBezTo>
                    <a:pt x="2794" y="13970"/>
                    <a:pt x="0" y="20701"/>
                    <a:pt x="0" y="28575"/>
                  </a:cubicBezTo>
                  <a:lnTo>
                    <a:pt x="0" y="6423025"/>
                  </a:lnTo>
                  <a:cubicBezTo>
                    <a:pt x="0" y="6430899"/>
                    <a:pt x="2794" y="6437630"/>
                    <a:pt x="8382" y="6443218"/>
                  </a:cubicBezTo>
                  <a:cubicBezTo>
                    <a:pt x="13970" y="6448806"/>
                    <a:pt x="20574" y="6451473"/>
                    <a:pt x="28321" y="6451600"/>
                  </a:cubicBezTo>
                  <a:lnTo>
                    <a:pt x="6512306" y="6451600"/>
                  </a:lnTo>
                  <a:cubicBezTo>
                    <a:pt x="6520053" y="6451473"/>
                    <a:pt x="6526657" y="6448679"/>
                    <a:pt x="6532245" y="6443218"/>
                  </a:cubicBezTo>
                  <a:cubicBezTo>
                    <a:pt x="6537833" y="6437757"/>
                    <a:pt x="6540627" y="6430899"/>
                    <a:pt x="6540627" y="6423025"/>
                  </a:cubicBezTo>
                  <a:lnTo>
                    <a:pt x="6540627" y="28575"/>
                  </a:lnTo>
                  <a:cubicBezTo>
                    <a:pt x="6540627" y="20701"/>
                    <a:pt x="6537833" y="13970"/>
                    <a:pt x="6532245" y="8382"/>
                  </a:cubicBezTo>
                  <a:cubicBezTo>
                    <a:pt x="6526657" y="2794"/>
                    <a:pt x="6519926" y="0"/>
                    <a:pt x="6512052" y="0"/>
                  </a:cubicBezTo>
                  <a:close/>
                </a:path>
              </a:pathLst>
            </a:custGeom>
            <a:blipFill rotWithShape="0">
              <a:blip r:embed="rId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3" name="TextBox 10"/>
          <p:cNvSpPr/>
          <p:nvPr/>
        </p:nvSpPr>
        <p:spPr>
          <a:xfrm>
            <a:off x="600120" y="236880"/>
            <a:ext cx="5300280" cy="348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4725"/>
              </a:lnSpc>
              <a:buNone/>
            </a:pPr>
            <a:r>
              <a:rPr b="0" lang="en-US" sz="3380" spc="-1" strike="noStrike">
                <a:solidFill>
                  <a:srgbClr val="f2e782"/>
                </a:solidFill>
                <a:latin typeface="Prata"/>
                <a:ea typeface="Prata"/>
              </a:rPr>
              <a:t>Treinamento de Usuários</a:t>
            </a:r>
            <a:endParaRPr b="0" lang="pt-BR" sz="3380" spc="-1" strike="noStrike">
              <a:latin typeface="Arial"/>
            </a:endParaRPr>
          </a:p>
          <a:p>
            <a:pPr>
              <a:lnSpc>
                <a:spcPts val="2361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ts val="2361"/>
              </a:lnSpc>
              <a:buNone/>
            </a:pPr>
            <a:r>
              <a:rPr b="0" lang="en-US" sz="1679" spc="-1" strike="noStrike">
                <a:solidFill>
                  <a:srgbClr val="f2e782"/>
                </a:solidFill>
                <a:latin typeface="Prata"/>
                <a:ea typeface="Prata"/>
              </a:rPr>
              <a:t>Equipe Interna</a:t>
            </a:r>
            <a:endParaRPr b="0" lang="pt-BR" sz="1679" spc="-1" strike="noStrike">
              <a:latin typeface="Arial"/>
            </a:endParaRPr>
          </a:p>
          <a:p>
            <a:pPr>
              <a:lnSpc>
                <a:spcPts val="2174"/>
              </a:lnSpc>
              <a:buNone/>
            </a:pPr>
            <a:r>
              <a:rPr b="0" lang="en-US" sz="1350" spc="-1" strike="noStrike">
                <a:solidFill>
                  <a:srgbClr val="cfcbbf"/>
                </a:solidFill>
                <a:latin typeface="Raleway"/>
                <a:ea typeface="Raleway"/>
              </a:rPr>
              <a:t>Sessões presenciais e online, com manuais e vídeos tutoriais, capacitando a equipe para gerenciar o sistema.</a:t>
            </a:r>
            <a:endParaRPr b="0" lang="pt-BR" sz="1350" spc="-1" strike="noStrike">
              <a:latin typeface="Arial"/>
            </a:endParaRPr>
          </a:p>
          <a:p>
            <a:pPr>
              <a:lnSpc>
                <a:spcPts val="2174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ts val="2361"/>
              </a:lnSpc>
              <a:buNone/>
            </a:pPr>
            <a:r>
              <a:rPr b="0" lang="en-US" sz="1679" spc="-1" strike="noStrike">
                <a:solidFill>
                  <a:srgbClr val="f2e782"/>
                </a:solidFill>
                <a:latin typeface="Prata"/>
                <a:ea typeface="Prata"/>
              </a:rPr>
              <a:t>Clientes</a:t>
            </a:r>
            <a:endParaRPr b="0" lang="pt-BR" sz="1679" spc="-1" strike="noStrike">
              <a:latin typeface="Arial"/>
            </a:endParaRPr>
          </a:p>
          <a:p>
            <a:pPr>
              <a:lnSpc>
                <a:spcPts val="2174"/>
              </a:lnSpc>
              <a:buNone/>
            </a:pPr>
            <a:r>
              <a:rPr b="0" lang="en-US" sz="1350" spc="-1" strike="noStrike">
                <a:solidFill>
                  <a:srgbClr val="cfcbbf"/>
                </a:solidFill>
                <a:latin typeface="Raleway"/>
                <a:ea typeface="Raleway"/>
              </a:rPr>
              <a:t>Guias passo a passo e FAQs no portal de suporte, auxiliando na navegação e realização de tarefas comuns.</a:t>
            </a:r>
            <a:endParaRPr b="0" lang="pt-BR" sz="13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7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Freeform 2"/>
          <p:cNvSpPr/>
          <p:nvPr/>
        </p:nvSpPr>
        <p:spPr>
          <a:xfrm>
            <a:off x="0" y="360"/>
            <a:ext cx="11429640" cy="6438240"/>
          </a:xfrm>
          <a:custGeom>
            <a:avLst/>
            <a:gdLst/>
            <a:ahLst/>
            <a:rect l="l" t="t" r="r" b="b"/>
            <a:pathLst>
              <a:path w="11430000" h="6438643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Freeform 3"/>
          <p:cNvSpPr/>
          <p:nvPr/>
        </p:nvSpPr>
        <p:spPr>
          <a:xfrm>
            <a:off x="0" y="360"/>
            <a:ext cx="11429640" cy="6438240"/>
          </a:xfrm>
          <a:custGeom>
            <a:avLst/>
            <a:gdLst/>
            <a:ahLst/>
            <a:rect l="l" t="t" r="r" b="b"/>
            <a:pathLst>
              <a:path w="11430000" h="6438643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76" name="Group 4"/>
          <p:cNvGrpSpPr/>
          <p:nvPr/>
        </p:nvGrpSpPr>
        <p:grpSpPr>
          <a:xfrm>
            <a:off x="-3140280" y="0"/>
            <a:ext cx="14569920" cy="8207640"/>
            <a:chOff x="-3140280" y="0"/>
            <a:chExt cx="14569920" cy="8207640"/>
          </a:xfrm>
        </p:grpSpPr>
        <p:sp>
          <p:nvSpPr>
            <p:cNvPr id="177" name="Freeform 5"/>
            <p:cNvSpPr/>
            <p:nvPr/>
          </p:nvSpPr>
          <p:spPr>
            <a:xfrm>
              <a:off x="-3140280" y="0"/>
              <a:ext cx="14569920" cy="8207640"/>
            </a:xfrm>
            <a:custGeom>
              <a:avLst/>
              <a:gdLst/>
              <a:ahLst/>
              <a:rect l="l" t="t" r="r" b="b"/>
              <a:pathLst>
                <a:path w="11430000" h="6438900">
                  <a:moveTo>
                    <a:pt x="0" y="6438900"/>
                  </a:moveTo>
                  <a:lnTo>
                    <a:pt x="11430000" y="6438900"/>
                  </a:lnTo>
                  <a:lnTo>
                    <a:pt x="1143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c1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8" name="Freeform 6"/>
          <p:cNvSpPr/>
          <p:nvPr/>
        </p:nvSpPr>
        <p:spPr>
          <a:xfrm>
            <a:off x="7143840" y="360"/>
            <a:ext cx="4285800" cy="6438240"/>
          </a:xfrm>
          <a:custGeom>
            <a:avLst/>
            <a:gdLst/>
            <a:ahLst/>
            <a:rect l="l" t="t" r="r" b="b"/>
            <a:pathLst>
              <a:path w="4286250" h="6438643">
                <a:moveTo>
                  <a:pt x="0" y="0"/>
                </a:moveTo>
                <a:lnTo>
                  <a:pt x="4286250" y="0"/>
                </a:lnTo>
                <a:lnTo>
                  <a:pt x="428625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79" name="Group 7"/>
          <p:cNvGrpSpPr/>
          <p:nvPr/>
        </p:nvGrpSpPr>
        <p:grpSpPr>
          <a:xfrm>
            <a:off x="600120" y="2124000"/>
            <a:ext cx="2885760" cy="2085480"/>
            <a:chOff x="600120" y="2124000"/>
            <a:chExt cx="2885760" cy="2085480"/>
          </a:xfrm>
        </p:grpSpPr>
        <p:sp>
          <p:nvSpPr>
            <p:cNvPr id="180" name="Freeform 8"/>
            <p:cNvSpPr/>
            <p:nvPr/>
          </p:nvSpPr>
          <p:spPr>
            <a:xfrm>
              <a:off x="600120" y="2124000"/>
              <a:ext cx="2885760" cy="2085480"/>
            </a:xfrm>
            <a:custGeom>
              <a:avLst/>
              <a:gdLst/>
              <a:ahLst/>
              <a:rect l="l" t="t" r="r" b="b"/>
              <a:pathLst>
                <a:path w="2886202" h="2085975">
                  <a:moveTo>
                    <a:pt x="127" y="2064512"/>
                  </a:moveTo>
                  <a:lnTo>
                    <a:pt x="127" y="21463"/>
                  </a:lnTo>
                  <a:cubicBezTo>
                    <a:pt x="127" y="18669"/>
                    <a:pt x="635" y="15875"/>
                    <a:pt x="1778" y="13208"/>
                  </a:cubicBezTo>
                  <a:cubicBezTo>
                    <a:pt x="2921" y="10541"/>
                    <a:pt x="4445" y="8255"/>
                    <a:pt x="6350" y="6223"/>
                  </a:cubicBezTo>
                  <a:cubicBezTo>
                    <a:pt x="8255" y="4191"/>
                    <a:pt x="10795" y="2667"/>
                    <a:pt x="13335" y="1651"/>
                  </a:cubicBezTo>
                  <a:cubicBezTo>
                    <a:pt x="15875" y="635"/>
                    <a:pt x="18669" y="0"/>
                    <a:pt x="21590" y="0"/>
                  </a:cubicBezTo>
                  <a:lnTo>
                    <a:pt x="2864739" y="0"/>
                  </a:lnTo>
                  <a:cubicBezTo>
                    <a:pt x="2867533" y="0"/>
                    <a:pt x="2870327" y="508"/>
                    <a:pt x="2872994" y="1651"/>
                  </a:cubicBezTo>
                  <a:cubicBezTo>
                    <a:pt x="2875661" y="2794"/>
                    <a:pt x="2877947" y="4318"/>
                    <a:pt x="2879979" y="6350"/>
                  </a:cubicBezTo>
                  <a:cubicBezTo>
                    <a:pt x="2882011" y="8382"/>
                    <a:pt x="2883535" y="10668"/>
                    <a:pt x="2884551" y="13335"/>
                  </a:cubicBezTo>
                  <a:cubicBezTo>
                    <a:pt x="2885567" y="16002"/>
                    <a:pt x="2886202" y="18669"/>
                    <a:pt x="2886202" y="21590"/>
                  </a:cubicBezTo>
                  <a:lnTo>
                    <a:pt x="2886202" y="2064512"/>
                  </a:lnTo>
                  <a:cubicBezTo>
                    <a:pt x="2886202" y="2067306"/>
                    <a:pt x="2885694" y="2070100"/>
                    <a:pt x="2884551" y="2072640"/>
                  </a:cubicBezTo>
                  <a:cubicBezTo>
                    <a:pt x="2883408" y="2075180"/>
                    <a:pt x="2881884" y="2077593"/>
                    <a:pt x="2879979" y="2079625"/>
                  </a:cubicBezTo>
                  <a:cubicBezTo>
                    <a:pt x="2878074" y="2081657"/>
                    <a:pt x="2875661" y="2083181"/>
                    <a:pt x="2872994" y="2084324"/>
                  </a:cubicBezTo>
                  <a:cubicBezTo>
                    <a:pt x="2870327" y="2085467"/>
                    <a:pt x="2867660" y="2085975"/>
                    <a:pt x="2864739" y="2085975"/>
                  </a:cubicBezTo>
                  <a:lnTo>
                    <a:pt x="21590" y="2085975"/>
                  </a:lnTo>
                  <a:cubicBezTo>
                    <a:pt x="18796" y="2085975"/>
                    <a:pt x="16002" y="2085467"/>
                    <a:pt x="13335" y="2084324"/>
                  </a:cubicBezTo>
                  <a:cubicBezTo>
                    <a:pt x="10668" y="2083181"/>
                    <a:pt x="8382" y="2081657"/>
                    <a:pt x="6350" y="2079625"/>
                  </a:cubicBezTo>
                  <a:cubicBezTo>
                    <a:pt x="4318" y="2077593"/>
                    <a:pt x="2794" y="2075307"/>
                    <a:pt x="1651" y="2072640"/>
                  </a:cubicBezTo>
                  <a:cubicBezTo>
                    <a:pt x="508" y="2069973"/>
                    <a:pt x="0" y="2067306"/>
                    <a:pt x="0" y="2064512"/>
                  </a:cubicBezTo>
                </a:path>
              </a:pathLst>
            </a:custGeom>
            <a:solidFill>
              <a:srgbClr val="3a3b3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1" name="Group 9"/>
          <p:cNvGrpSpPr/>
          <p:nvPr/>
        </p:nvGrpSpPr>
        <p:grpSpPr>
          <a:xfrm>
            <a:off x="600120" y="4381560"/>
            <a:ext cx="5943240" cy="1257120"/>
            <a:chOff x="600120" y="4381560"/>
            <a:chExt cx="5943240" cy="1257120"/>
          </a:xfrm>
        </p:grpSpPr>
        <p:sp>
          <p:nvSpPr>
            <p:cNvPr id="182" name="Freeform 10"/>
            <p:cNvSpPr/>
            <p:nvPr/>
          </p:nvSpPr>
          <p:spPr>
            <a:xfrm>
              <a:off x="600120" y="4381560"/>
              <a:ext cx="5943240" cy="1257120"/>
            </a:xfrm>
            <a:custGeom>
              <a:avLst/>
              <a:gdLst/>
              <a:ahLst/>
              <a:rect l="l" t="t" r="r" b="b"/>
              <a:pathLst>
                <a:path w="5943600" h="1257427">
                  <a:moveTo>
                    <a:pt x="0" y="1235837"/>
                  </a:moveTo>
                  <a:lnTo>
                    <a:pt x="0" y="21463"/>
                  </a:lnTo>
                  <a:cubicBezTo>
                    <a:pt x="0" y="18669"/>
                    <a:pt x="508" y="15875"/>
                    <a:pt x="1651" y="13208"/>
                  </a:cubicBezTo>
                  <a:cubicBezTo>
                    <a:pt x="2794" y="10541"/>
                    <a:pt x="4318" y="8255"/>
                    <a:pt x="6223" y="6223"/>
                  </a:cubicBezTo>
                  <a:cubicBezTo>
                    <a:pt x="8128" y="4191"/>
                    <a:pt x="10668" y="2667"/>
                    <a:pt x="13208" y="1651"/>
                  </a:cubicBezTo>
                  <a:cubicBezTo>
                    <a:pt x="15748" y="635"/>
                    <a:pt x="18542" y="0"/>
                    <a:pt x="21463" y="0"/>
                  </a:cubicBezTo>
                  <a:lnTo>
                    <a:pt x="5922137" y="0"/>
                  </a:lnTo>
                  <a:cubicBezTo>
                    <a:pt x="5924931" y="0"/>
                    <a:pt x="5927725" y="508"/>
                    <a:pt x="5930392" y="1651"/>
                  </a:cubicBezTo>
                  <a:cubicBezTo>
                    <a:pt x="5933059" y="2794"/>
                    <a:pt x="5935345" y="4318"/>
                    <a:pt x="5937377" y="6350"/>
                  </a:cubicBezTo>
                  <a:cubicBezTo>
                    <a:pt x="5939408" y="8382"/>
                    <a:pt x="5940933" y="10668"/>
                    <a:pt x="5941949" y="13335"/>
                  </a:cubicBezTo>
                  <a:cubicBezTo>
                    <a:pt x="5942964" y="16002"/>
                    <a:pt x="5943600" y="18669"/>
                    <a:pt x="5943600" y="21590"/>
                  </a:cubicBezTo>
                  <a:lnTo>
                    <a:pt x="5943600" y="1235837"/>
                  </a:lnTo>
                  <a:cubicBezTo>
                    <a:pt x="5943600" y="1238631"/>
                    <a:pt x="5943092" y="1241425"/>
                    <a:pt x="5941949" y="1244092"/>
                  </a:cubicBezTo>
                  <a:cubicBezTo>
                    <a:pt x="5940806" y="1246759"/>
                    <a:pt x="5939282" y="1249045"/>
                    <a:pt x="5937377" y="1251077"/>
                  </a:cubicBezTo>
                  <a:cubicBezTo>
                    <a:pt x="5935472" y="1253109"/>
                    <a:pt x="5933059" y="1254633"/>
                    <a:pt x="5930392" y="1255776"/>
                  </a:cubicBezTo>
                  <a:cubicBezTo>
                    <a:pt x="5927725" y="1256919"/>
                    <a:pt x="5925058" y="1257427"/>
                    <a:pt x="5922137" y="1257427"/>
                  </a:cubicBezTo>
                  <a:lnTo>
                    <a:pt x="21463" y="1257427"/>
                  </a:lnTo>
                  <a:cubicBezTo>
                    <a:pt x="18669" y="1257427"/>
                    <a:pt x="15875" y="1256919"/>
                    <a:pt x="13208" y="1255776"/>
                  </a:cubicBezTo>
                  <a:cubicBezTo>
                    <a:pt x="10541" y="1254633"/>
                    <a:pt x="8255" y="1253109"/>
                    <a:pt x="6223" y="1251077"/>
                  </a:cubicBezTo>
                  <a:cubicBezTo>
                    <a:pt x="4191" y="1249045"/>
                    <a:pt x="2667" y="1246759"/>
                    <a:pt x="1524" y="1244092"/>
                  </a:cubicBezTo>
                  <a:cubicBezTo>
                    <a:pt x="381" y="1241425"/>
                    <a:pt x="0" y="1238758"/>
                    <a:pt x="0" y="1235837"/>
                  </a:cubicBezTo>
                </a:path>
              </a:pathLst>
            </a:custGeom>
            <a:solidFill>
              <a:srgbClr val="3a3b3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3" name="Group 11"/>
          <p:cNvGrpSpPr/>
          <p:nvPr/>
        </p:nvGrpSpPr>
        <p:grpSpPr>
          <a:xfrm>
            <a:off x="3657600" y="2124000"/>
            <a:ext cx="2885760" cy="2085480"/>
            <a:chOff x="3657600" y="2124000"/>
            <a:chExt cx="2885760" cy="2085480"/>
          </a:xfrm>
        </p:grpSpPr>
        <p:sp>
          <p:nvSpPr>
            <p:cNvPr id="184" name="Freeform 12"/>
            <p:cNvSpPr/>
            <p:nvPr/>
          </p:nvSpPr>
          <p:spPr>
            <a:xfrm>
              <a:off x="3657600" y="2124000"/>
              <a:ext cx="2885760" cy="2085480"/>
            </a:xfrm>
            <a:custGeom>
              <a:avLst/>
              <a:gdLst/>
              <a:ahLst/>
              <a:rect l="l" t="t" r="r" b="b"/>
              <a:pathLst>
                <a:path w="2886075" h="2085975">
                  <a:moveTo>
                    <a:pt x="0" y="2064512"/>
                  </a:moveTo>
                  <a:lnTo>
                    <a:pt x="0" y="21463"/>
                  </a:lnTo>
                  <a:cubicBezTo>
                    <a:pt x="0" y="18669"/>
                    <a:pt x="508" y="15875"/>
                    <a:pt x="1651" y="13208"/>
                  </a:cubicBezTo>
                  <a:cubicBezTo>
                    <a:pt x="2794" y="10541"/>
                    <a:pt x="4318" y="8255"/>
                    <a:pt x="6223" y="6223"/>
                  </a:cubicBezTo>
                  <a:cubicBezTo>
                    <a:pt x="8128" y="4191"/>
                    <a:pt x="10668" y="2667"/>
                    <a:pt x="13208" y="1651"/>
                  </a:cubicBezTo>
                  <a:cubicBezTo>
                    <a:pt x="15748" y="635"/>
                    <a:pt x="18542" y="0"/>
                    <a:pt x="21463" y="0"/>
                  </a:cubicBezTo>
                  <a:lnTo>
                    <a:pt x="2864612" y="0"/>
                  </a:lnTo>
                  <a:cubicBezTo>
                    <a:pt x="2867406" y="0"/>
                    <a:pt x="2870200" y="508"/>
                    <a:pt x="2872867" y="1651"/>
                  </a:cubicBezTo>
                  <a:cubicBezTo>
                    <a:pt x="2875534" y="2794"/>
                    <a:pt x="2877820" y="4318"/>
                    <a:pt x="2879852" y="6350"/>
                  </a:cubicBezTo>
                  <a:cubicBezTo>
                    <a:pt x="2881884" y="8382"/>
                    <a:pt x="2883408" y="10668"/>
                    <a:pt x="2884424" y="13335"/>
                  </a:cubicBezTo>
                  <a:cubicBezTo>
                    <a:pt x="2885440" y="16002"/>
                    <a:pt x="2886075" y="18669"/>
                    <a:pt x="2886075" y="21590"/>
                  </a:cubicBezTo>
                  <a:lnTo>
                    <a:pt x="2886075" y="2064512"/>
                  </a:lnTo>
                  <a:cubicBezTo>
                    <a:pt x="2886075" y="2067306"/>
                    <a:pt x="2885567" y="2070100"/>
                    <a:pt x="2884424" y="2072640"/>
                  </a:cubicBezTo>
                  <a:cubicBezTo>
                    <a:pt x="2883281" y="2075180"/>
                    <a:pt x="2881757" y="2077593"/>
                    <a:pt x="2879852" y="2079625"/>
                  </a:cubicBezTo>
                  <a:cubicBezTo>
                    <a:pt x="2877947" y="2081657"/>
                    <a:pt x="2875534" y="2083181"/>
                    <a:pt x="2872867" y="2084324"/>
                  </a:cubicBezTo>
                  <a:cubicBezTo>
                    <a:pt x="2870200" y="2085467"/>
                    <a:pt x="2867533" y="2085975"/>
                    <a:pt x="2864612" y="2085975"/>
                  </a:cubicBezTo>
                  <a:lnTo>
                    <a:pt x="21463" y="2085975"/>
                  </a:lnTo>
                  <a:cubicBezTo>
                    <a:pt x="18669" y="2085975"/>
                    <a:pt x="15875" y="2085467"/>
                    <a:pt x="13208" y="2084324"/>
                  </a:cubicBezTo>
                  <a:cubicBezTo>
                    <a:pt x="10541" y="2083181"/>
                    <a:pt x="8255" y="2081657"/>
                    <a:pt x="6223" y="2079625"/>
                  </a:cubicBezTo>
                  <a:cubicBezTo>
                    <a:pt x="4191" y="2077593"/>
                    <a:pt x="2667" y="2075307"/>
                    <a:pt x="1651" y="2072640"/>
                  </a:cubicBezTo>
                  <a:cubicBezTo>
                    <a:pt x="635" y="2069973"/>
                    <a:pt x="0" y="2067306"/>
                    <a:pt x="0" y="2064512"/>
                  </a:cubicBezTo>
                </a:path>
              </a:pathLst>
            </a:custGeom>
            <a:solidFill>
              <a:srgbClr val="3a3b3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5" name="TextBox 13"/>
          <p:cNvSpPr/>
          <p:nvPr/>
        </p:nvSpPr>
        <p:spPr>
          <a:xfrm>
            <a:off x="600120" y="789480"/>
            <a:ext cx="5393880" cy="106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4198"/>
              </a:lnSpc>
              <a:buNone/>
            </a:pPr>
            <a:r>
              <a:rPr b="0" lang="en-US" sz="3380" spc="-1" strike="noStrike">
                <a:solidFill>
                  <a:srgbClr val="f2e782"/>
                </a:solidFill>
                <a:latin typeface="Prata"/>
                <a:ea typeface="Prata"/>
              </a:rPr>
              <a:t>Benefícios e Avaliação de Impacto</a:t>
            </a:r>
            <a:endParaRPr b="0" lang="pt-BR" sz="3380" spc="-1" strike="noStrike">
              <a:latin typeface="Arial"/>
            </a:endParaRPr>
          </a:p>
        </p:txBody>
      </p:sp>
      <p:sp>
        <p:nvSpPr>
          <p:cNvPr id="186" name="TextBox 14"/>
          <p:cNvSpPr/>
          <p:nvPr/>
        </p:nvSpPr>
        <p:spPr>
          <a:xfrm>
            <a:off x="771480" y="2285280"/>
            <a:ext cx="2400480" cy="220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174"/>
              </a:lnSpc>
              <a:buNone/>
            </a:pPr>
            <a:r>
              <a:rPr b="0" lang="en-US" sz="1679" spc="-1" strike="noStrike">
                <a:solidFill>
                  <a:srgbClr val="cfcbbf"/>
                </a:solidFill>
                <a:latin typeface="Prata"/>
                <a:ea typeface="Prata"/>
              </a:rPr>
              <a:t>Automação e Redução de Erros</a:t>
            </a:r>
            <a:endParaRPr b="0" lang="pt-BR" sz="1679" spc="-1" strike="noStrike">
              <a:latin typeface="Arial"/>
            </a:endParaRPr>
          </a:p>
          <a:p>
            <a:pPr>
              <a:lnSpc>
                <a:spcPts val="2174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ts val="2174"/>
              </a:lnSpc>
              <a:buNone/>
            </a:pPr>
            <a:r>
              <a:rPr b="0" lang="en-US" sz="1350" spc="-1" strike="noStrike">
                <a:solidFill>
                  <a:srgbClr val="cfcbbf"/>
                </a:solidFill>
                <a:latin typeface="Raleway"/>
                <a:ea typeface="Raleway"/>
              </a:rPr>
              <a:t>Automatização de processos minimiza erros e melhora a precisão dos dados.</a:t>
            </a:r>
            <a:endParaRPr b="0" lang="pt-BR" sz="1350" spc="-1" strike="noStrike">
              <a:latin typeface="Arial"/>
            </a:endParaRPr>
          </a:p>
          <a:p>
            <a:pPr>
              <a:lnSpc>
                <a:spcPts val="2174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87" name="TextBox 15"/>
          <p:cNvSpPr/>
          <p:nvPr/>
        </p:nvSpPr>
        <p:spPr>
          <a:xfrm>
            <a:off x="722520" y="4438800"/>
            <a:ext cx="5698440" cy="113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361"/>
              </a:lnSpc>
              <a:buNone/>
            </a:pPr>
            <a:r>
              <a:rPr b="0" lang="en-US" sz="1679" spc="-1" strike="noStrike">
                <a:solidFill>
                  <a:srgbClr val="cfcbbf"/>
                </a:solidFill>
                <a:latin typeface="Prata"/>
                <a:ea typeface="Prata"/>
              </a:rPr>
              <a:t>Melhoria da Produtividade</a:t>
            </a:r>
            <a:endParaRPr b="0" lang="pt-BR" sz="1679" spc="-1" strike="noStrike">
              <a:latin typeface="Arial"/>
            </a:endParaRPr>
          </a:p>
          <a:p>
            <a:pPr>
              <a:lnSpc>
                <a:spcPts val="2361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ts val="2100"/>
              </a:lnSpc>
              <a:buNone/>
            </a:pPr>
            <a:r>
              <a:rPr b="0" lang="en-US" sz="1350" spc="-1" strike="noStrike">
                <a:solidFill>
                  <a:srgbClr val="cfcbbf"/>
                </a:solidFill>
                <a:latin typeface="Raleway"/>
                <a:ea typeface="Raleway"/>
              </a:rPr>
              <a:t>Redução do tempo em gerenciamento libera a equipe para atividades estratégicas.</a:t>
            </a:r>
            <a:endParaRPr b="0" lang="pt-BR" sz="1350" spc="-1" strike="noStrike">
              <a:latin typeface="Arial"/>
            </a:endParaRPr>
          </a:p>
        </p:txBody>
      </p:sp>
      <p:sp>
        <p:nvSpPr>
          <p:cNvPr id="188" name="TextBox 16"/>
          <p:cNvSpPr/>
          <p:nvPr/>
        </p:nvSpPr>
        <p:spPr>
          <a:xfrm>
            <a:off x="3837600" y="2285280"/>
            <a:ext cx="2640960" cy="220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174"/>
              </a:lnSpc>
              <a:buNone/>
            </a:pPr>
            <a:r>
              <a:rPr b="0" lang="en-US" sz="1679" spc="-1" strike="noStrike">
                <a:solidFill>
                  <a:srgbClr val="cfcbbf"/>
                </a:solidFill>
                <a:latin typeface="Prata"/>
                <a:ea typeface="Prata"/>
              </a:rPr>
              <a:t>Centralização das Informações</a:t>
            </a:r>
            <a:endParaRPr b="0" lang="pt-BR" sz="1679" spc="-1" strike="noStrike">
              <a:latin typeface="Arial"/>
            </a:endParaRPr>
          </a:p>
          <a:p>
            <a:pPr>
              <a:lnSpc>
                <a:spcPts val="2174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ts val="2174"/>
              </a:lnSpc>
              <a:buNone/>
            </a:pPr>
            <a:r>
              <a:rPr b="0" lang="en-US" sz="1350" spc="-1" strike="noStrike">
                <a:solidFill>
                  <a:srgbClr val="cfcbbf"/>
                </a:solidFill>
                <a:latin typeface="Raleway"/>
                <a:ea typeface="Raleway"/>
              </a:rPr>
              <a:t>Visão integrada dos clientes e operações facilita o atendimento e controle financeiro.</a:t>
            </a:r>
            <a:endParaRPr b="0" lang="pt-BR" sz="1350" spc="-1" strike="noStrike">
              <a:latin typeface="Arial"/>
            </a:endParaRPr>
          </a:p>
          <a:p>
            <a:pPr>
              <a:lnSpc>
                <a:spcPts val="2174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7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 2"/>
          <p:cNvSpPr/>
          <p:nvPr/>
        </p:nvSpPr>
        <p:spPr>
          <a:xfrm>
            <a:off x="0" y="360"/>
            <a:ext cx="11429640" cy="6438240"/>
          </a:xfrm>
          <a:custGeom>
            <a:avLst/>
            <a:gdLst/>
            <a:ahLst/>
            <a:rect l="l" t="t" r="r" b="b"/>
            <a:pathLst>
              <a:path w="11430000" h="6438643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Freeform 3"/>
          <p:cNvSpPr/>
          <p:nvPr/>
        </p:nvSpPr>
        <p:spPr>
          <a:xfrm>
            <a:off x="0" y="360"/>
            <a:ext cx="11429640" cy="6438240"/>
          </a:xfrm>
          <a:custGeom>
            <a:avLst/>
            <a:gdLst/>
            <a:ahLst/>
            <a:rect l="l" t="t" r="r" b="b"/>
            <a:pathLst>
              <a:path w="11430000" h="6438643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0" name="Group 4"/>
          <p:cNvGrpSpPr/>
          <p:nvPr/>
        </p:nvGrpSpPr>
        <p:grpSpPr>
          <a:xfrm>
            <a:off x="0" y="0"/>
            <a:ext cx="14526720" cy="8183160"/>
            <a:chOff x="0" y="0"/>
            <a:chExt cx="14526720" cy="8183160"/>
          </a:xfrm>
        </p:grpSpPr>
        <p:sp>
          <p:nvSpPr>
            <p:cNvPr id="51" name="Freeform 5"/>
            <p:cNvSpPr/>
            <p:nvPr/>
          </p:nvSpPr>
          <p:spPr>
            <a:xfrm>
              <a:off x="0" y="0"/>
              <a:ext cx="14526720" cy="8183160"/>
            </a:xfrm>
            <a:custGeom>
              <a:avLst/>
              <a:gdLst/>
              <a:ahLst/>
              <a:rect l="l" t="t" r="r" b="b"/>
              <a:pathLst>
                <a:path w="11430000" h="6438900">
                  <a:moveTo>
                    <a:pt x="0" y="6438900"/>
                  </a:moveTo>
                  <a:lnTo>
                    <a:pt x="11430000" y="6438900"/>
                  </a:lnTo>
                  <a:lnTo>
                    <a:pt x="1143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c1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2" name="TextBox 6"/>
          <p:cNvSpPr/>
          <p:nvPr/>
        </p:nvSpPr>
        <p:spPr>
          <a:xfrm>
            <a:off x="600120" y="494280"/>
            <a:ext cx="10176120" cy="384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8436"/>
              </a:lnSpc>
              <a:buNone/>
            </a:pPr>
            <a:r>
              <a:rPr b="0" lang="en-US" sz="3380" spc="-1" strike="noStrike">
                <a:solidFill>
                  <a:srgbClr val="f2e782"/>
                </a:solidFill>
                <a:latin typeface="Prata"/>
                <a:ea typeface="Prata"/>
              </a:rPr>
              <a:t>HoppeHosting x WHMCS</a:t>
            </a:r>
            <a:endParaRPr b="0" lang="pt-BR" sz="3380" spc="-1" strike="noStrike">
              <a:latin typeface="Arial"/>
            </a:endParaRPr>
          </a:p>
          <a:p>
            <a:pPr>
              <a:lnSpc>
                <a:spcPts val="2174"/>
              </a:lnSpc>
              <a:buNone/>
            </a:pPr>
            <a:r>
              <a:rPr b="0" lang="en-US" sz="1350" spc="-1" strike="noStrike">
                <a:solidFill>
                  <a:srgbClr val="cfcbbf"/>
                </a:solidFill>
                <a:latin typeface="Raleway"/>
                <a:ea typeface="Raleway"/>
              </a:rPr>
              <a:t>A HoppeHosting, especializada em hospedagem de alto desempenho, busca integrar o WHMCS para automatizar e gerenciar hospedagem, faturamento e suporte. Esta integração visa centralizar a gestão e otimizar o atendimento ao cliente, garantindo mais segurança e praticidade nas operações diárias.</a:t>
            </a:r>
            <a:endParaRPr b="0" lang="pt-BR" sz="1350" spc="-1" strike="noStrike">
              <a:latin typeface="Arial"/>
            </a:endParaRPr>
          </a:p>
          <a:p>
            <a:pPr>
              <a:lnSpc>
                <a:spcPts val="2174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ts val="8436"/>
              </a:lnSpc>
              <a:buNone/>
            </a:pPr>
            <a:r>
              <a:rPr b="0" lang="en-US" sz="3380" spc="-1" strike="noStrike">
                <a:solidFill>
                  <a:srgbClr val="f2e782"/>
                </a:solidFill>
                <a:latin typeface="Prata"/>
                <a:ea typeface="Prata"/>
              </a:rPr>
              <a:t>Infraestrutura Necessária</a:t>
            </a:r>
            <a:endParaRPr b="0" lang="pt-BR" sz="3380" spc="-1" strike="noStrike">
              <a:latin typeface="Arial"/>
            </a:endParaRPr>
          </a:p>
          <a:p>
            <a:pPr>
              <a:lnSpc>
                <a:spcPts val="2361"/>
              </a:lnSpc>
              <a:buNone/>
            </a:pPr>
            <a:r>
              <a:rPr b="0" lang="en-US" sz="1679" spc="-1" strike="noStrike">
                <a:solidFill>
                  <a:srgbClr val="f2e782"/>
                </a:solidFill>
                <a:latin typeface="Prata"/>
                <a:ea typeface="Prata"/>
              </a:rPr>
              <a:t>Hardware</a:t>
            </a:r>
            <a:endParaRPr b="0" lang="pt-BR" sz="1679" spc="-1" strike="noStrike">
              <a:latin typeface="Arial"/>
            </a:endParaRPr>
          </a:p>
          <a:p>
            <a:pPr>
              <a:lnSpc>
                <a:spcPts val="2361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53" name="TextBox 7"/>
          <p:cNvSpPr/>
          <p:nvPr/>
        </p:nvSpPr>
        <p:spPr>
          <a:xfrm>
            <a:off x="600120" y="4347000"/>
            <a:ext cx="4912560" cy="16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123"/>
              </a:lnSpc>
              <a:buNone/>
            </a:pPr>
            <a:r>
              <a:rPr b="0" lang="en-US" sz="1350" spc="-1" strike="noStrike">
                <a:solidFill>
                  <a:srgbClr val="cfcbbf"/>
                </a:solidFill>
                <a:latin typeface="Raleway"/>
                <a:ea typeface="Raleway"/>
              </a:rPr>
              <a:t>Para suportar o WHMCS, será necessário um servidor robusto com processador Intel Xeon, 128 GB de RAM e SSD NVMe2 de 2TB. Além disso, um firewall Cisco Asa 5500 e roteador MikroTik CCR1009 garantirão segurança e tráfego eficiente.</a:t>
            </a:r>
            <a:endParaRPr b="0" lang="pt-BR" sz="1350" spc="-1" strike="noStrike">
              <a:latin typeface="Arial"/>
            </a:endParaRPr>
          </a:p>
          <a:p>
            <a:pPr>
              <a:lnSpc>
                <a:spcPts val="2324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54" name="TextBox 8"/>
          <p:cNvSpPr/>
          <p:nvPr/>
        </p:nvSpPr>
        <p:spPr>
          <a:xfrm>
            <a:off x="5933520" y="3809520"/>
            <a:ext cx="946080" cy="29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361"/>
              </a:lnSpc>
              <a:buNone/>
            </a:pPr>
            <a:r>
              <a:rPr b="0" lang="en-US" sz="1679" spc="-1" strike="noStrike">
                <a:solidFill>
                  <a:srgbClr val="f2e782"/>
                </a:solidFill>
                <a:latin typeface="Prata"/>
                <a:ea typeface="Prata"/>
              </a:rPr>
              <a:t>Software</a:t>
            </a:r>
            <a:endParaRPr b="0" lang="pt-BR" sz="1679" spc="-1" strike="noStrike">
              <a:latin typeface="Arial"/>
            </a:endParaRPr>
          </a:p>
        </p:txBody>
      </p:sp>
      <p:sp>
        <p:nvSpPr>
          <p:cNvPr id="55" name="TextBox 9"/>
          <p:cNvSpPr/>
          <p:nvPr/>
        </p:nvSpPr>
        <p:spPr>
          <a:xfrm>
            <a:off x="5863680" y="4347000"/>
            <a:ext cx="4912560" cy="137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123"/>
              </a:lnSpc>
              <a:buNone/>
            </a:pPr>
            <a:r>
              <a:rPr b="0" lang="en-US" sz="1350" spc="-1" strike="noStrike">
                <a:solidFill>
                  <a:srgbClr val="cfcbbf"/>
                </a:solidFill>
                <a:latin typeface="Raleway"/>
                <a:ea typeface="Raleway"/>
              </a:rPr>
              <a:t>O WHMCS opera melhor em Linux, com banco de dados MySQL e integração com AWS. Licenças para o sistema operacional e ferramentas de monitoramento são essenciais para a operação eficiente.</a:t>
            </a:r>
            <a:endParaRPr b="0" lang="pt-BR" sz="1350" spc="-1" strike="noStrike">
              <a:latin typeface="Arial"/>
            </a:endParaRPr>
          </a:p>
          <a:p>
            <a:pPr>
              <a:lnSpc>
                <a:spcPts val="2324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7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 2"/>
          <p:cNvSpPr/>
          <p:nvPr/>
        </p:nvSpPr>
        <p:spPr>
          <a:xfrm>
            <a:off x="0" y="360"/>
            <a:ext cx="11429640" cy="6438240"/>
          </a:xfrm>
          <a:custGeom>
            <a:avLst/>
            <a:gdLst/>
            <a:ahLst/>
            <a:rect l="l" t="t" r="r" b="b"/>
            <a:pathLst>
              <a:path w="11430000" h="6438643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Freeform 3"/>
          <p:cNvSpPr/>
          <p:nvPr/>
        </p:nvSpPr>
        <p:spPr>
          <a:xfrm>
            <a:off x="0" y="360"/>
            <a:ext cx="11429640" cy="6438240"/>
          </a:xfrm>
          <a:custGeom>
            <a:avLst/>
            <a:gdLst/>
            <a:ahLst/>
            <a:rect l="l" t="t" r="r" b="b"/>
            <a:pathLst>
              <a:path w="11430000" h="6438643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8" name="Group 4"/>
          <p:cNvGrpSpPr/>
          <p:nvPr/>
        </p:nvGrpSpPr>
        <p:grpSpPr>
          <a:xfrm>
            <a:off x="0" y="0"/>
            <a:ext cx="14574240" cy="8210160"/>
            <a:chOff x="0" y="0"/>
            <a:chExt cx="14574240" cy="8210160"/>
          </a:xfrm>
        </p:grpSpPr>
        <p:sp>
          <p:nvSpPr>
            <p:cNvPr id="59" name="Freeform 5"/>
            <p:cNvSpPr/>
            <p:nvPr/>
          </p:nvSpPr>
          <p:spPr>
            <a:xfrm>
              <a:off x="0" y="0"/>
              <a:ext cx="14574240" cy="8210160"/>
            </a:xfrm>
            <a:custGeom>
              <a:avLst/>
              <a:gdLst/>
              <a:ahLst/>
              <a:rect l="l" t="t" r="r" b="b"/>
              <a:pathLst>
                <a:path w="11430000" h="6438900">
                  <a:moveTo>
                    <a:pt x="0" y="6438900"/>
                  </a:moveTo>
                  <a:lnTo>
                    <a:pt x="11430000" y="6438900"/>
                  </a:lnTo>
                  <a:lnTo>
                    <a:pt x="1143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c1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0" name="Freeform 6"/>
          <p:cNvSpPr/>
          <p:nvPr/>
        </p:nvSpPr>
        <p:spPr>
          <a:xfrm>
            <a:off x="0" y="360"/>
            <a:ext cx="11429640" cy="2142360"/>
          </a:xfrm>
          <a:custGeom>
            <a:avLst/>
            <a:gdLst/>
            <a:ahLst/>
            <a:rect l="l" t="t" r="r" b="b"/>
            <a:pathLst>
              <a:path w="11430000" h="2142868">
                <a:moveTo>
                  <a:pt x="0" y="0"/>
                </a:moveTo>
                <a:lnTo>
                  <a:pt x="11430000" y="0"/>
                </a:lnTo>
                <a:lnTo>
                  <a:pt x="11430000" y="2142868"/>
                </a:lnTo>
                <a:lnTo>
                  <a:pt x="0" y="214286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1" name="Group 7"/>
          <p:cNvGrpSpPr/>
          <p:nvPr/>
        </p:nvGrpSpPr>
        <p:grpSpPr>
          <a:xfrm>
            <a:off x="600120" y="3914640"/>
            <a:ext cx="5028840" cy="1542960"/>
            <a:chOff x="600120" y="3914640"/>
            <a:chExt cx="5028840" cy="1542960"/>
          </a:xfrm>
        </p:grpSpPr>
        <p:sp>
          <p:nvSpPr>
            <p:cNvPr id="62" name="Freeform 8"/>
            <p:cNvSpPr/>
            <p:nvPr/>
          </p:nvSpPr>
          <p:spPr>
            <a:xfrm>
              <a:off x="600120" y="3914640"/>
              <a:ext cx="5028840" cy="1542960"/>
            </a:xfrm>
            <a:custGeom>
              <a:avLst/>
              <a:gdLst/>
              <a:ahLst/>
              <a:rect l="l" t="t" r="r" b="b"/>
              <a:pathLst>
                <a:path w="5029327" h="1543177">
                  <a:moveTo>
                    <a:pt x="127" y="1521587"/>
                  </a:moveTo>
                  <a:lnTo>
                    <a:pt x="127" y="21463"/>
                  </a:lnTo>
                  <a:cubicBezTo>
                    <a:pt x="127" y="18669"/>
                    <a:pt x="635" y="15875"/>
                    <a:pt x="1778" y="13208"/>
                  </a:cubicBezTo>
                  <a:cubicBezTo>
                    <a:pt x="2921" y="10541"/>
                    <a:pt x="4445" y="8255"/>
                    <a:pt x="6350" y="6223"/>
                  </a:cubicBezTo>
                  <a:cubicBezTo>
                    <a:pt x="8255" y="4191"/>
                    <a:pt x="10795" y="2667"/>
                    <a:pt x="13335" y="1651"/>
                  </a:cubicBezTo>
                  <a:cubicBezTo>
                    <a:pt x="15875" y="635"/>
                    <a:pt x="18669" y="0"/>
                    <a:pt x="21590" y="0"/>
                  </a:cubicBezTo>
                  <a:lnTo>
                    <a:pt x="5007864" y="0"/>
                  </a:lnTo>
                  <a:cubicBezTo>
                    <a:pt x="5010658" y="0"/>
                    <a:pt x="5013452" y="508"/>
                    <a:pt x="5016119" y="1651"/>
                  </a:cubicBezTo>
                  <a:cubicBezTo>
                    <a:pt x="5018786" y="2794"/>
                    <a:pt x="5021072" y="4318"/>
                    <a:pt x="5023104" y="6350"/>
                  </a:cubicBezTo>
                  <a:cubicBezTo>
                    <a:pt x="5025135" y="8382"/>
                    <a:pt x="5026660" y="10668"/>
                    <a:pt x="5027676" y="13335"/>
                  </a:cubicBezTo>
                  <a:cubicBezTo>
                    <a:pt x="5028691" y="16002"/>
                    <a:pt x="5029327" y="18669"/>
                    <a:pt x="5029327" y="21590"/>
                  </a:cubicBezTo>
                  <a:lnTo>
                    <a:pt x="5029327" y="1521587"/>
                  </a:lnTo>
                  <a:cubicBezTo>
                    <a:pt x="5029327" y="1524381"/>
                    <a:pt x="5028819" y="1527175"/>
                    <a:pt x="5027676" y="1529842"/>
                  </a:cubicBezTo>
                  <a:cubicBezTo>
                    <a:pt x="5026533" y="1532509"/>
                    <a:pt x="5025009" y="1534795"/>
                    <a:pt x="5023104" y="1536827"/>
                  </a:cubicBezTo>
                  <a:cubicBezTo>
                    <a:pt x="5021199" y="1538859"/>
                    <a:pt x="5018786" y="1540383"/>
                    <a:pt x="5016119" y="1541526"/>
                  </a:cubicBezTo>
                  <a:cubicBezTo>
                    <a:pt x="5013452" y="1542669"/>
                    <a:pt x="5010785" y="1543177"/>
                    <a:pt x="5007864" y="1543177"/>
                  </a:cubicBezTo>
                  <a:lnTo>
                    <a:pt x="21590" y="1543177"/>
                  </a:lnTo>
                  <a:cubicBezTo>
                    <a:pt x="18796" y="1543177"/>
                    <a:pt x="16002" y="1542669"/>
                    <a:pt x="13335" y="1541526"/>
                  </a:cubicBezTo>
                  <a:cubicBezTo>
                    <a:pt x="10668" y="1540383"/>
                    <a:pt x="8382" y="1538859"/>
                    <a:pt x="6350" y="1536827"/>
                  </a:cubicBezTo>
                  <a:cubicBezTo>
                    <a:pt x="4318" y="1534795"/>
                    <a:pt x="2794" y="1532509"/>
                    <a:pt x="1651" y="1529842"/>
                  </a:cubicBezTo>
                  <a:cubicBezTo>
                    <a:pt x="508" y="1527175"/>
                    <a:pt x="0" y="1524508"/>
                    <a:pt x="0" y="1521587"/>
                  </a:cubicBezTo>
                </a:path>
              </a:pathLst>
            </a:custGeom>
            <a:solidFill>
              <a:srgbClr val="3a3b3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3" name="Group 9"/>
          <p:cNvGrpSpPr/>
          <p:nvPr/>
        </p:nvGrpSpPr>
        <p:grpSpPr>
          <a:xfrm>
            <a:off x="5800680" y="3914640"/>
            <a:ext cx="5028840" cy="1542960"/>
            <a:chOff x="5800680" y="3914640"/>
            <a:chExt cx="5028840" cy="1542960"/>
          </a:xfrm>
        </p:grpSpPr>
        <p:sp>
          <p:nvSpPr>
            <p:cNvPr id="64" name="Freeform 10"/>
            <p:cNvSpPr/>
            <p:nvPr/>
          </p:nvSpPr>
          <p:spPr>
            <a:xfrm>
              <a:off x="5800680" y="3914640"/>
              <a:ext cx="5028840" cy="1542960"/>
            </a:xfrm>
            <a:custGeom>
              <a:avLst/>
              <a:gdLst/>
              <a:ahLst/>
              <a:rect l="l" t="t" r="r" b="b"/>
              <a:pathLst>
                <a:path w="5029327" h="1543177">
                  <a:moveTo>
                    <a:pt x="0" y="1521587"/>
                  </a:moveTo>
                  <a:lnTo>
                    <a:pt x="0" y="21463"/>
                  </a:lnTo>
                  <a:cubicBezTo>
                    <a:pt x="0" y="18669"/>
                    <a:pt x="508" y="15875"/>
                    <a:pt x="1651" y="13208"/>
                  </a:cubicBezTo>
                  <a:cubicBezTo>
                    <a:pt x="2794" y="10541"/>
                    <a:pt x="4318" y="8255"/>
                    <a:pt x="6223" y="6223"/>
                  </a:cubicBezTo>
                  <a:cubicBezTo>
                    <a:pt x="8128" y="4191"/>
                    <a:pt x="10668" y="2667"/>
                    <a:pt x="13208" y="1651"/>
                  </a:cubicBezTo>
                  <a:cubicBezTo>
                    <a:pt x="15748" y="635"/>
                    <a:pt x="18542" y="0"/>
                    <a:pt x="21463" y="0"/>
                  </a:cubicBezTo>
                  <a:lnTo>
                    <a:pt x="5007737" y="0"/>
                  </a:lnTo>
                  <a:cubicBezTo>
                    <a:pt x="5010531" y="0"/>
                    <a:pt x="5013325" y="508"/>
                    <a:pt x="5015992" y="1651"/>
                  </a:cubicBezTo>
                  <a:cubicBezTo>
                    <a:pt x="5018659" y="2794"/>
                    <a:pt x="5020945" y="4318"/>
                    <a:pt x="5022977" y="6350"/>
                  </a:cubicBezTo>
                  <a:cubicBezTo>
                    <a:pt x="5025008" y="8382"/>
                    <a:pt x="5026533" y="10668"/>
                    <a:pt x="5027676" y="13335"/>
                  </a:cubicBezTo>
                  <a:cubicBezTo>
                    <a:pt x="5028819" y="16002"/>
                    <a:pt x="5029327" y="18669"/>
                    <a:pt x="5029327" y="21590"/>
                  </a:cubicBezTo>
                  <a:lnTo>
                    <a:pt x="5029327" y="1521587"/>
                  </a:lnTo>
                  <a:cubicBezTo>
                    <a:pt x="5029327" y="1524381"/>
                    <a:pt x="5028819" y="1527175"/>
                    <a:pt x="5027676" y="1529842"/>
                  </a:cubicBezTo>
                  <a:cubicBezTo>
                    <a:pt x="5026533" y="1532509"/>
                    <a:pt x="5025009" y="1534795"/>
                    <a:pt x="5022977" y="1536827"/>
                  </a:cubicBezTo>
                  <a:cubicBezTo>
                    <a:pt x="5020945" y="1538859"/>
                    <a:pt x="5018659" y="1540383"/>
                    <a:pt x="5015992" y="1541526"/>
                  </a:cubicBezTo>
                  <a:cubicBezTo>
                    <a:pt x="5013325" y="1542669"/>
                    <a:pt x="5010658" y="1543177"/>
                    <a:pt x="5007737" y="1543177"/>
                  </a:cubicBezTo>
                  <a:lnTo>
                    <a:pt x="21463" y="1543177"/>
                  </a:lnTo>
                  <a:cubicBezTo>
                    <a:pt x="18669" y="1543177"/>
                    <a:pt x="15875" y="1542669"/>
                    <a:pt x="13208" y="1541526"/>
                  </a:cubicBezTo>
                  <a:cubicBezTo>
                    <a:pt x="10541" y="1540383"/>
                    <a:pt x="8255" y="1538859"/>
                    <a:pt x="6223" y="1536827"/>
                  </a:cubicBezTo>
                  <a:cubicBezTo>
                    <a:pt x="4191" y="1534795"/>
                    <a:pt x="2667" y="1532509"/>
                    <a:pt x="1651" y="1529842"/>
                  </a:cubicBezTo>
                  <a:cubicBezTo>
                    <a:pt x="635" y="1527175"/>
                    <a:pt x="0" y="1524508"/>
                    <a:pt x="0" y="1521587"/>
                  </a:cubicBezTo>
                </a:path>
              </a:pathLst>
            </a:custGeom>
            <a:solidFill>
              <a:srgbClr val="3a3b3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5" name="TextBox 11"/>
          <p:cNvSpPr/>
          <p:nvPr/>
        </p:nvSpPr>
        <p:spPr>
          <a:xfrm>
            <a:off x="600120" y="3056400"/>
            <a:ext cx="5065560" cy="11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4725"/>
              </a:lnSpc>
              <a:buNone/>
            </a:pPr>
            <a:r>
              <a:rPr b="0" lang="en-US" sz="3380" spc="-1" strike="noStrike">
                <a:solidFill>
                  <a:srgbClr val="f2e782"/>
                </a:solidFill>
                <a:latin typeface="Prata"/>
                <a:ea typeface="Prata"/>
              </a:rPr>
              <a:t>Rede e Outros Recursos</a:t>
            </a:r>
            <a:endParaRPr b="0" lang="pt-BR" sz="3380" spc="-1" strike="noStrike">
              <a:latin typeface="Arial"/>
            </a:endParaRPr>
          </a:p>
        </p:txBody>
      </p:sp>
      <p:sp>
        <p:nvSpPr>
          <p:cNvPr id="66" name="TextBox 12"/>
          <p:cNvSpPr/>
          <p:nvPr/>
        </p:nvSpPr>
        <p:spPr>
          <a:xfrm>
            <a:off x="771480" y="3990600"/>
            <a:ext cx="4731120" cy="142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361"/>
              </a:lnSpc>
              <a:buNone/>
            </a:pPr>
            <a:r>
              <a:rPr b="0" lang="en-US" sz="1679" spc="-1" strike="noStrike">
                <a:solidFill>
                  <a:srgbClr val="cfcbbf"/>
                </a:solidFill>
                <a:latin typeface="Prata"/>
                <a:ea typeface="Prata"/>
              </a:rPr>
              <a:t>Conectividade</a:t>
            </a:r>
            <a:endParaRPr b="0" lang="pt-BR" sz="1679" spc="-1" strike="noStrike">
              <a:latin typeface="Arial"/>
            </a:endParaRPr>
          </a:p>
          <a:p>
            <a:pPr>
              <a:lnSpc>
                <a:spcPts val="2361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ts val="2174"/>
              </a:lnSpc>
              <a:buNone/>
            </a:pPr>
            <a:r>
              <a:rPr b="0" lang="en-US" sz="1350" spc="-1" strike="noStrike">
                <a:solidFill>
                  <a:srgbClr val="cfcbbf"/>
                </a:solidFill>
                <a:latin typeface="Raleway"/>
                <a:ea typeface="Raleway"/>
              </a:rPr>
              <a:t>Uma rede de alta disponibilidade com redundância é crucial para evitar interrupções. A largura de banda de 1TB garantirá solicitações sem atraso.</a:t>
            </a:r>
            <a:endParaRPr b="0" lang="pt-BR" sz="1350" spc="-1" strike="noStrike">
              <a:latin typeface="Arial"/>
            </a:endParaRPr>
          </a:p>
        </p:txBody>
      </p:sp>
      <p:sp>
        <p:nvSpPr>
          <p:cNvPr id="67" name="TextBox 13"/>
          <p:cNvSpPr/>
          <p:nvPr/>
        </p:nvSpPr>
        <p:spPr>
          <a:xfrm>
            <a:off x="5884560" y="4041720"/>
            <a:ext cx="4731120" cy="170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361"/>
              </a:lnSpc>
              <a:buNone/>
            </a:pPr>
            <a:r>
              <a:rPr b="0" lang="en-US" sz="1679" spc="-1" strike="noStrike">
                <a:solidFill>
                  <a:srgbClr val="cfcbbf"/>
                </a:solidFill>
                <a:latin typeface="Prata"/>
                <a:ea typeface="Prata"/>
              </a:rPr>
              <a:t>Segurança</a:t>
            </a:r>
            <a:endParaRPr b="0" lang="pt-BR" sz="1679" spc="-1" strike="noStrike">
              <a:latin typeface="Arial"/>
            </a:endParaRPr>
          </a:p>
          <a:p>
            <a:pPr>
              <a:lnSpc>
                <a:spcPts val="2361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ts val="2174"/>
              </a:lnSpc>
              <a:buNone/>
            </a:pPr>
            <a:r>
              <a:rPr b="0" lang="en-US" sz="1350" spc="-1" strike="noStrike">
                <a:solidFill>
                  <a:srgbClr val="cfcbbf"/>
                </a:solidFill>
                <a:latin typeface="Raleway"/>
                <a:ea typeface="Raleway"/>
              </a:rPr>
              <a:t>VPNs e protocolos TLS 1.3 protegerão o tráfego de dados. A infraestrutura suporta integração futura com IA e IoT.</a:t>
            </a:r>
            <a:endParaRPr b="0" lang="pt-BR" sz="1350" spc="-1" strike="noStrike">
              <a:latin typeface="Arial"/>
            </a:endParaRPr>
          </a:p>
          <a:p>
            <a:pPr>
              <a:lnSpc>
                <a:spcPts val="2174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7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 2"/>
          <p:cNvSpPr/>
          <p:nvPr/>
        </p:nvSpPr>
        <p:spPr>
          <a:xfrm>
            <a:off x="0" y="360"/>
            <a:ext cx="11429640" cy="6438240"/>
          </a:xfrm>
          <a:custGeom>
            <a:avLst/>
            <a:gdLst/>
            <a:ahLst/>
            <a:rect l="l" t="t" r="r" b="b"/>
            <a:pathLst>
              <a:path w="11430000" h="6438643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Freeform 3"/>
          <p:cNvSpPr/>
          <p:nvPr/>
        </p:nvSpPr>
        <p:spPr>
          <a:xfrm>
            <a:off x="0" y="360"/>
            <a:ext cx="11429640" cy="6438240"/>
          </a:xfrm>
          <a:custGeom>
            <a:avLst/>
            <a:gdLst/>
            <a:ahLst/>
            <a:rect l="l" t="t" r="r" b="b"/>
            <a:pathLst>
              <a:path w="11430000" h="6438643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0" name="Group 4"/>
          <p:cNvGrpSpPr/>
          <p:nvPr/>
        </p:nvGrpSpPr>
        <p:grpSpPr>
          <a:xfrm>
            <a:off x="-3021480" y="0"/>
            <a:ext cx="14451120" cy="8140680"/>
            <a:chOff x="-3021480" y="0"/>
            <a:chExt cx="14451120" cy="8140680"/>
          </a:xfrm>
        </p:grpSpPr>
        <p:sp>
          <p:nvSpPr>
            <p:cNvPr id="71" name="Freeform 5"/>
            <p:cNvSpPr/>
            <p:nvPr/>
          </p:nvSpPr>
          <p:spPr>
            <a:xfrm>
              <a:off x="-3021480" y="0"/>
              <a:ext cx="14451120" cy="8140680"/>
            </a:xfrm>
            <a:custGeom>
              <a:avLst/>
              <a:gdLst/>
              <a:ahLst/>
              <a:rect l="l" t="t" r="r" b="b"/>
              <a:pathLst>
                <a:path w="11430000" h="6438900">
                  <a:moveTo>
                    <a:pt x="0" y="6438900"/>
                  </a:moveTo>
                  <a:lnTo>
                    <a:pt x="11430000" y="6438900"/>
                  </a:lnTo>
                  <a:lnTo>
                    <a:pt x="1143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c1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2" name="Freeform 6"/>
          <p:cNvSpPr/>
          <p:nvPr/>
        </p:nvSpPr>
        <p:spPr>
          <a:xfrm>
            <a:off x="5715000" y="360"/>
            <a:ext cx="7225200" cy="8140320"/>
          </a:xfrm>
          <a:custGeom>
            <a:avLst/>
            <a:gdLst/>
            <a:ahLst/>
            <a:rect l="l" t="t" r="r" b="b"/>
            <a:pathLst>
              <a:path w="7225714" h="8140646">
                <a:moveTo>
                  <a:pt x="0" y="0"/>
                </a:moveTo>
                <a:lnTo>
                  <a:pt x="7225714" y="0"/>
                </a:lnTo>
                <a:lnTo>
                  <a:pt x="7225714" y="8140646"/>
                </a:lnTo>
                <a:lnTo>
                  <a:pt x="0" y="814064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3" name="Group 7"/>
          <p:cNvGrpSpPr/>
          <p:nvPr/>
        </p:nvGrpSpPr>
        <p:grpSpPr>
          <a:xfrm>
            <a:off x="5934240" y="1238400"/>
            <a:ext cx="5285880" cy="3962160"/>
            <a:chOff x="5934240" y="1238400"/>
            <a:chExt cx="5285880" cy="3962160"/>
          </a:xfrm>
        </p:grpSpPr>
        <p:sp>
          <p:nvSpPr>
            <p:cNvPr id="74" name="Freeform 8"/>
            <p:cNvSpPr/>
            <p:nvPr/>
          </p:nvSpPr>
          <p:spPr>
            <a:xfrm>
              <a:off x="5934240" y="1238400"/>
              <a:ext cx="5285880" cy="3962160"/>
            </a:xfrm>
            <a:custGeom>
              <a:avLst/>
              <a:gdLst/>
              <a:ahLst/>
              <a:rect l="l" t="t" r="r" b="b"/>
              <a:pathLst>
                <a:path w="7048500" h="5283200">
                  <a:moveTo>
                    <a:pt x="28448" y="0"/>
                  </a:moveTo>
                  <a:cubicBezTo>
                    <a:pt x="20574" y="0"/>
                    <a:pt x="13970" y="2794"/>
                    <a:pt x="8382" y="8382"/>
                  </a:cubicBezTo>
                  <a:cubicBezTo>
                    <a:pt x="2794" y="13970"/>
                    <a:pt x="0" y="20701"/>
                    <a:pt x="0" y="28575"/>
                  </a:cubicBezTo>
                  <a:lnTo>
                    <a:pt x="0" y="5254625"/>
                  </a:lnTo>
                  <a:cubicBezTo>
                    <a:pt x="0" y="5262499"/>
                    <a:pt x="2794" y="5269230"/>
                    <a:pt x="8382" y="5274818"/>
                  </a:cubicBezTo>
                  <a:cubicBezTo>
                    <a:pt x="13970" y="5280406"/>
                    <a:pt x="20447" y="5283073"/>
                    <a:pt x="28194" y="5283200"/>
                  </a:cubicBezTo>
                  <a:lnTo>
                    <a:pt x="7020306" y="5283200"/>
                  </a:lnTo>
                  <a:cubicBezTo>
                    <a:pt x="7028053" y="5283073"/>
                    <a:pt x="7034657" y="5280279"/>
                    <a:pt x="7040118" y="5274818"/>
                  </a:cubicBezTo>
                  <a:cubicBezTo>
                    <a:pt x="7045579" y="5269357"/>
                    <a:pt x="7048500" y="5262499"/>
                    <a:pt x="7048500" y="5254625"/>
                  </a:cubicBezTo>
                  <a:lnTo>
                    <a:pt x="7048500" y="28575"/>
                  </a:lnTo>
                  <a:cubicBezTo>
                    <a:pt x="7048500" y="20701"/>
                    <a:pt x="7045706" y="13970"/>
                    <a:pt x="7040118" y="8382"/>
                  </a:cubicBezTo>
                  <a:cubicBezTo>
                    <a:pt x="7034530" y="2794"/>
                    <a:pt x="7027926" y="0"/>
                    <a:pt x="7020052" y="0"/>
                  </a:cubicBezTo>
                  <a:close/>
                </a:path>
              </a:pathLst>
            </a:custGeom>
            <a:blipFill rotWithShape="0">
              <a:blip r:embed="rId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5" name="Group 9"/>
          <p:cNvGrpSpPr/>
          <p:nvPr/>
        </p:nvGrpSpPr>
        <p:grpSpPr>
          <a:xfrm>
            <a:off x="664200" y="1590840"/>
            <a:ext cx="390240" cy="3876480"/>
            <a:chOff x="664200" y="1590840"/>
            <a:chExt cx="390240" cy="3876480"/>
          </a:xfrm>
        </p:grpSpPr>
        <p:sp>
          <p:nvSpPr>
            <p:cNvPr id="76" name="Freeform 10"/>
            <p:cNvSpPr/>
            <p:nvPr/>
          </p:nvSpPr>
          <p:spPr>
            <a:xfrm>
              <a:off x="847800" y="1590840"/>
              <a:ext cx="18720" cy="3876480"/>
            </a:xfrm>
            <a:custGeom>
              <a:avLst/>
              <a:gdLst/>
              <a:ahLst/>
              <a:rect l="l" t="t" r="r" b="b"/>
              <a:pathLst>
                <a:path w="19050" h="3876675">
                  <a:moveTo>
                    <a:pt x="0" y="3867150"/>
                  </a:moveTo>
                  <a:lnTo>
                    <a:pt x="0" y="9525"/>
                  </a:lnTo>
                  <a:cubicBezTo>
                    <a:pt x="0" y="6858"/>
                    <a:pt x="889" y="4699"/>
                    <a:pt x="2794" y="2794"/>
                  </a:cubicBezTo>
                  <a:cubicBezTo>
                    <a:pt x="4699" y="889"/>
                    <a:pt x="6858" y="0"/>
                    <a:pt x="9525" y="0"/>
                  </a:cubicBezTo>
                  <a:cubicBezTo>
                    <a:pt x="12192" y="0"/>
                    <a:pt x="14351" y="889"/>
                    <a:pt x="16256" y="2794"/>
                  </a:cubicBezTo>
                  <a:cubicBezTo>
                    <a:pt x="18161" y="4699"/>
                    <a:pt x="19050" y="6858"/>
                    <a:pt x="19050" y="9525"/>
                  </a:cubicBezTo>
                  <a:lnTo>
                    <a:pt x="19050" y="3867150"/>
                  </a:lnTo>
                  <a:cubicBezTo>
                    <a:pt x="19050" y="3869817"/>
                    <a:pt x="18161" y="3871976"/>
                    <a:pt x="16256" y="3873881"/>
                  </a:cubicBezTo>
                  <a:cubicBezTo>
                    <a:pt x="14351" y="3875786"/>
                    <a:pt x="12192" y="3876675"/>
                    <a:pt x="9525" y="3876675"/>
                  </a:cubicBezTo>
                  <a:cubicBezTo>
                    <a:pt x="6858" y="3876675"/>
                    <a:pt x="4699" y="3875786"/>
                    <a:pt x="2794" y="3873881"/>
                  </a:cubicBezTo>
                  <a:cubicBezTo>
                    <a:pt x="889" y="3871976"/>
                    <a:pt x="0" y="3869817"/>
                    <a:pt x="0" y="3867150"/>
                  </a:cubicBezTo>
                </a:path>
              </a:pathLst>
            </a:custGeom>
            <a:solidFill>
              <a:srgbClr val="53545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" name="Freeform 11"/>
            <p:cNvSpPr/>
            <p:nvPr/>
          </p:nvSpPr>
          <p:spPr>
            <a:xfrm>
              <a:off x="664200" y="1781280"/>
              <a:ext cx="390240" cy="390240"/>
            </a:xfrm>
            <a:custGeom>
              <a:avLst/>
              <a:gdLst/>
              <a:ahLst/>
              <a:rect l="l" t="t" r="r" b="b"/>
              <a:pathLst>
                <a:path w="390652" h="390525">
                  <a:moveTo>
                    <a:pt x="0" y="369062"/>
                  </a:moveTo>
                  <a:lnTo>
                    <a:pt x="0" y="21463"/>
                  </a:lnTo>
                  <a:cubicBezTo>
                    <a:pt x="0" y="18669"/>
                    <a:pt x="508" y="15875"/>
                    <a:pt x="1651" y="13208"/>
                  </a:cubicBezTo>
                  <a:cubicBezTo>
                    <a:pt x="2794" y="10541"/>
                    <a:pt x="4318" y="8255"/>
                    <a:pt x="6350" y="6223"/>
                  </a:cubicBezTo>
                  <a:cubicBezTo>
                    <a:pt x="8382" y="4191"/>
                    <a:pt x="10668" y="2667"/>
                    <a:pt x="13335" y="1651"/>
                  </a:cubicBezTo>
                  <a:cubicBezTo>
                    <a:pt x="16002" y="635"/>
                    <a:pt x="18669" y="0"/>
                    <a:pt x="21590" y="0"/>
                  </a:cubicBezTo>
                  <a:lnTo>
                    <a:pt x="369062" y="0"/>
                  </a:lnTo>
                  <a:cubicBezTo>
                    <a:pt x="371856" y="0"/>
                    <a:pt x="374650" y="508"/>
                    <a:pt x="377317" y="1651"/>
                  </a:cubicBezTo>
                  <a:cubicBezTo>
                    <a:pt x="379984" y="2794"/>
                    <a:pt x="382270" y="4318"/>
                    <a:pt x="384302" y="6223"/>
                  </a:cubicBezTo>
                  <a:cubicBezTo>
                    <a:pt x="386334" y="8128"/>
                    <a:pt x="387858" y="10541"/>
                    <a:pt x="389001" y="13208"/>
                  </a:cubicBezTo>
                  <a:cubicBezTo>
                    <a:pt x="390144" y="15875"/>
                    <a:pt x="390652" y="18542"/>
                    <a:pt x="390652" y="21463"/>
                  </a:cubicBezTo>
                  <a:lnTo>
                    <a:pt x="390652" y="369062"/>
                  </a:lnTo>
                  <a:cubicBezTo>
                    <a:pt x="390652" y="371856"/>
                    <a:pt x="390144" y="374650"/>
                    <a:pt x="389001" y="377190"/>
                  </a:cubicBezTo>
                  <a:cubicBezTo>
                    <a:pt x="387858" y="379730"/>
                    <a:pt x="386334" y="382143"/>
                    <a:pt x="384302" y="384175"/>
                  </a:cubicBezTo>
                  <a:cubicBezTo>
                    <a:pt x="382270" y="386207"/>
                    <a:pt x="379984" y="387731"/>
                    <a:pt x="377317" y="388874"/>
                  </a:cubicBezTo>
                  <a:cubicBezTo>
                    <a:pt x="374650" y="390017"/>
                    <a:pt x="371983" y="390525"/>
                    <a:pt x="369062" y="390525"/>
                  </a:cubicBezTo>
                  <a:lnTo>
                    <a:pt x="21463" y="390525"/>
                  </a:lnTo>
                  <a:cubicBezTo>
                    <a:pt x="18669" y="390525"/>
                    <a:pt x="15875" y="390017"/>
                    <a:pt x="13208" y="388874"/>
                  </a:cubicBezTo>
                  <a:cubicBezTo>
                    <a:pt x="10541" y="387731"/>
                    <a:pt x="8255" y="386207"/>
                    <a:pt x="6223" y="384175"/>
                  </a:cubicBezTo>
                  <a:cubicBezTo>
                    <a:pt x="4191" y="382143"/>
                    <a:pt x="2667" y="379857"/>
                    <a:pt x="1524" y="377190"/>
                  </a:cubicBezTo>
                  <a:cubicBezTo>
                    <a:pt x="381" y="374523"/>
                    <a:pt x="0" y="371983"/>
                    <a:pt x="0" y="369062"/>
                  </a:cubicBezTo>
                </a:path>
              </a:pathLst>
            </a:custGeom>
            <a:solidFill>
              <a:srgbClr val="3a3b3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" name="Freeform 12"/>
            <p:cNvSpPr/>
            <p:nvPr/>
          </p:nvSpPr>
          <p:spPr>
            <a:xfrm>
              <a:off x="664200" y="3057480"/>
              <a:ext cx="390240" cy="390240"/>
            </a:xfrm>
            <a:custGeom>
              <a:avLst/>
              <a:gdLst/>
              <a:ahLst/>
              <a:rect l="l" t="t" r="r" b="b"/>
              <a:pathLst>
                <a:path w="390779" h="390779">
                  <a:moveTo>
                    <a:pt x="127" y="369189"/>
                  </a:moveTo>
                  <a:lnTo>
                    <a:pt x="127" y="21590"/>
                  </a:lnTo>
                  <a:cubicBezTo>
                    <a:pt x="127" y="18796"/>
                    <a:pt x="635" y="16002"/>
                    <a:pt x="1778" y="13335"/>
                  </a:cubicBezTo>
                  <a:cubicBezTo>
                    <a:pt x="2921" y="10668"/>
                    <a:pt x="4445" y="8382"/>
                    <a:pt x="6477" y="6350"/>
                  </a:cubicBezTo>
                  <a:cubicBezTo>
                    <a:pt x="8509" y="4318"/>
                    <a:pt x="10795" y="2794"/>
                    <a:pt x="13462" y="1651"/>
                  </a:cubicBezTo>
                  <a:cubicBezTo>
                    <a:pt x="16129" y="508"/>
                    <a:pt x="18796" y="0"/>
                    <a:pt x="21717" y="0"/>
                  </a:cubicBezTo>
                  <a:lnTo>
                    <a:pt x="369189" y="0"/>
                  </a:lnTo>
                  <a:cubicBezTo>
                    <a:pt x="371983" y="0"/>
                    <a:pt x="374777" y="508"/>
                    <a:pt x="377444" y="1651"/>
                  </a:cubicBezTo>
                  <a:cubicBezTo>
                    <a:pt x="380111" y="2794"/>
                    <a:pt x="382397" y="4318"/>
                    <a:pt x="384429" y="6350"/>
                  </a:cubicBezTo>
                  <a:cubicBezTo>
                    <a:pt x="386461" y="8382"/>
                    <a:pt x="387985" y="10668"/>
                    <a:pt x="389128" y="13335"/>
                  </a:cubicBezTo>
                  <a:cubicBezTo>
                    <a:pt x="390271" y="16002"/>
                    <a:pt x="390779" y="18669"/>
                    <a:pt x="390779" y="21590"/>
                  </a:cubicBezTo>
                  <a:lnTo>
                    <a:pt x="390779" y="369316"/>
                  </a:lnTo>
                  <a:cubicBezTo>
                    <a:pt x="390779" y="372110"/>
                    <a:pt x="390271" y="374904"/>
                    <a:pt x="389128" y="377444"/>
                  </a:cubicBezTo>
                  <a:cubicBezTo>
                    <a:pt x="387985" y="379984"/>
                    <a:pt x="386461" y="382397"/>
                    <a:pt x="384429" y="384429"/>
                  </a:cubicBezTo>
                  <a:cubicBezTo>
                    <a:pt x="382397" y="386461"/>
                    <a:pt x="380111" y="387985"/>
                    <a:pt x="377444" y="389128"/>
                  </a:cubicBezTo>
                  <a:cubicBezTo>
                    <a:pt x="374777" y="390271"/>
                    <a:pt x="372110" y="390779"/>
                    <a:pt x="369189" y="390779"/>
                  </a:cubicBezTo>
                  <a:lnTo>
                    <a:pt x="21590" y="390779"/>
                  </a:lnTo>
                  <a:cubicBezTo>
                    <a:pt x="18796" y="390779"/>
                    <a:pt x="16002" y="390271"/>
                    <a:pt x="13335" y="389128"/>
                  </a:cubicBezTo>
                  <a:cubicBezTo>
                    <a:pt x="10668" y="387985"/>
                    <a:pt x="8382" y="386461"/>
                    <a:pt x="6350" y="384429"/>
                  </a:cubicBezTo>
                  <a:cubicBezTo>
                    <a:pt x="4318" y="382397"/>
                    <a:pt x="2794" y="380111"/>
                    <a:pt x="1651" y="377444"/>
                  </a:cubicBezTo>
                  <a:cubicBezTo>
                    <a:pt x="508" y="374777"/>
                    <a:pt x="0" y="372110"/>
                    <a:pt x="0" y="369316"/>
                  </a:cubicBezTo>
                </a:path>
              </a:pathLst>
            </a:custGeom>
            <a:solidFill>
              <a:srgbClr val="3a3b3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" name="Freeform 13"/>
            <p:cNvSpPr/>
            <p:nvPr/>
          </p:nvSpPr>
          <p:spPr>
            <a:xfrm>
              <a:off x="664200" y="4552920"/>
              <a:ext cx="390240" cy="390240"/>
            </a:xfrm>
            <a:custGeom>
              <a:avLst/>
              <a:gdLst/>
              <a:ahLst/>
              <a:rect l="l" t="t" r="r" b="b"/>
              <a:pathLst>
                <a:path w="390779" h="390652">
                  <a:moveTo>
                    <a:pt x="127" y="369189"/>
                  </a:moveTo>
                  <a:lnTo>
                    <a:pt x="127" y="21590"/>
                  </a:lnTo>
                  <a:cubicBezTo>
                    <a:pt x="127" y="18796"/>
                    <a:pt x="635" y="16002"/>
                    <a:pt x="1778" y="13335"/>
                  </a:cubicBezTo>
                  <a:cubicBezTo>
                    <a:pt x="2921" y="10668"/>
                    <a:pt x="4445" y="8382"/>
                    <a:pt x="6477" y="6350"/>
                  </a:cubicBezTo>
                  <a:cubicBezTo>
                    <a:pt x="8509" y="4318"/>
                    <a:pt x="10795" y="2794"/>
                    <a:pt x="13462" y="1651"/>
                  </a:cubicBezTo>
                  <a:cubicBezTo>
                    <a:pt x="16129" y="508"/>
                    <a:pt x="18796" y="0"/>
                    <a:pt x="21717" y="0"/>
                  </a:cubicBezTo>
                  <a:lnTo>
                    <a:pt x="369189" y="0"/>
                  </a:lnTo>
                  <a:cubicBezTo>
                    <a:pt x="371983" y="0"/>
                    <a:pt x="374777" y="508"/>
                    <a:pt x="377444" y="1651"/>
                  </a:cubicBezTo>
                  <a:cubicBezTo>
                    <a:pt x="380111" y="2794"/>
                    <a:pt x="382397" y="4318"/>
                    <a:pt x="384429" y="6350"/>
                  </a:cubicBezTo>
                  <a:cubicBezTo>
                    <a:pt x="386461" y="8382"/>
                    <a:pt x="387985" y="10668"/>
                    <a:pt x="389128" y="13335"/>
                  </a:cubicBezTo>
                  <a:cubicBezTo>
                    <a:pt x="390271" y="16002"/>
                    <a:pt x="390779" y="18669"/>
                    <a:pt x="390779" y="21590"/>
                  </a:cubicBezTo>
                  <a:lnTo>
                    <a:pt x="390779" y="369189"/>
                  </a:lnTo>
                  <a:cubicBezTo>
                    <a:pt x="390779" y="371983"/>
                    <a:pt x="390271" y="374777"/>
                    <a:pt x="389128" y="377317"/>
                  </a:cubicBezTo>
                  <a:cubicBezTo>
                    <a:pt x="387985" y="379857"/>
                    <a:pt x="386461" y="382270"/>
                    <a:pt x="384429" y="384302"/>
                  </a:cubicBezTo>
                  <a:cubicBezTo>
                    <a:pt x="382397" y="386334"/>
                    <a:pt x="380111" y="387858"/>
                    <a:pt x="377444" y="389001"/>
                  </a:cubicBezTo>
                  <a:cubicBezTo>
                    <a:pt x="374777" y="390144"/>
                    <a:pt x="372110" y="390652"/>
                    <a:pt x="369189" y="390652"/>
                  </a:cubicBezTo>
                  <a:lnTo>
                    <a:pt x="21590" y="390652"/>
                  </a:lnTo>
                  <a:cubicBezTo>
                    <a:pt x="18796" y="390652"/>
                    <a:pt x="16002" y="390144"/>
                    <a:pt x="13335" y="389001"/>
                  </a:cubicBezTo>
                  <a:cubicBezTo>
                    <a:pt x="10668" y="387858"/>
                    <a:pt x="8382" y="386334"/>
                    <a:pt x="6350" y="384302"/>
                  </a:cubicBezTo>
                  <a:cubicBezTo>
                    <a:pt x="4318" y="382270"/>
                    <a:pt x="2794" y="379984"/>
                    <a:pt x="1651" y="377317"/>
                  </a:cubicBezTo>
                  <a:cubicBezTo>
                    <a:pt x="508" y="374650"/>
                    <a:pt x="0" y="371983"/>
                    <a:pt x="0" y="369189"/>
                  </a:cubicBezTo>
                </a:path>
              </a:pathLst>
            </a:custGeom>
            <a:solidFill>
              <a:srgbClr val="3a3b3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0" name="TextBox 14"/>
          <p:cNvSpPr/>
          <p:nvPr/>
        </p:nvSpPr>
        <p:spPr>
          <a:xfrm>
            <a:off x="600120" y="917280"/>
            <a:ext cx="3610440" cy="95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779"/>
              </a:lnSpc>
              <a:buNone/>
            </a:pPr>
            <a:r>
              <a:rPr b="0" lang="en-US" sz="2700" spc="-1" strike="noStrike">
                <a:solidFill>
                  <a:srgbClr val="f2e782"/>
                </a:solidFill>
                <a:latin typeface="Prata"/>
                <a:ea typeface="Prata"/>
              </a:rPr>
              <a:t>Utilização do Sistema</a:t>
            </a:r>
            <a:endParaRPr b="0" lang="pt-BR" sz="2700" spc="-1" strike="noStrike">
              <a:latin typeface="Arial"/>
            </a:endParaRPr>
          </a:p>
        </p:txBody>
      </p:sp>
      <p:sp>
        <p:nvSpPr>
          <p:cNvPr id="81" name="TextBox 15"/>
          <p:cNvSpPr/>
          <p:nvPr/>
        </p:nvSpPr>
        <p:spPr>
          <a:xfrm>
            <a:off x="777600" y="4550400"/>
            <a:ext cx="16236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835"/>
              </a:lnSpc>
              <a:buNone/>
            </a:pPr>
            <a:r>
              <a:rPr b="0" lang="en-US" sz="2020" spc="-1" strike="noStrike">
                <a:solidFill>
                  <a:srgbClr val="cfcbbf"/>
                </a:solidFill>
                <a:latin typeface="Prata"/>
                <a:ea typeface="Prata"/>
              </a:rPr>
              <a:t>3</a:t>
            </a:r>
            <a:endParaRPr b="0" lang="pt-BR" sz="2020" spc="-1" strike="noStrike">
              <a:latin typeface="Arial"/>
            </a:endParaRPr>
          </a:p>
        </p:txBody>
      </p:sp>
      <p:sp>
        <p:nvSpPr>
          <p:cNvPr id="82" name="TextBox 16"/>
          <p:cNvSpPr/>
          <p:nvPr/>
        </p:nvSpPr>
        <p:spPr>
          <a:xfrm>
            <a:off x="812880" y="1569240"/>
            <a:ext cx="90000" cy="64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5063"/>
              </a:lnSpc>
              <a:buNone/>
            </a:pPr>
            <a:r>
              <a:rPr b="0" lang="en-US" sz="2020" spc="-1" strike="noStrike">
                <a:solidFill>
                  <a:srgbClr val="cfcbbf"/>
                </a:solidFill>
                <a:latin typeface="Prata"/>
                <a:ea typeface="Prata"/>
              </a:rPr>
              <a:t>1</a:t>
            </a:r>
            <a:endParaRPr b="0" lang="pt-BR" sz="2020" spc="-1" strike="noStrike">
              <a:latin typeface="Arial"/>
            </a:endParaRPr>
          </a:p>
        </p:txBody>
      </p:sp>
      <p:sp>
        <p:nvSpPr>
          <p:cNvPr id="83" name="TextBox 17"/>
          <p:cNvSpPr/>
          <p:nvPr/>
        </p:nvSpPr>
        <p:spPr>
          <a:xfrm>
            <a:off x="778320" y="2845440"/>
            <a:ext cx="160560" cy="64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5063"/>
              </a:lnSpc>
              <a:buNone/>
            </a:pPr>
            <a:r>
              <a:rPr b="0" lang="en-US" sz="2020" spc="-1" strike="noStrike">
                <a:solidFill>
                  <a:srgbClr val="cfcbbf"/>
                </a:solidFill>
                <a:latin typeface="Prata"/>
                <a:ea typeface="Prata"/>
              </a:rPr>
              <a:t>2</a:t>
            </a:r>
            <a:endParaRPr b="0" lang="pt-BR" sz="2020" spc="-1" strike="noStrike">
              <a:latin typeface="Arial"/>
            </a:endParaRPr>
          </a:p>
        </p:txBody>
      </p:sp>
      <p:sp>
        <p:nvSpPr>
          <p:cNvPr id="84" name="TextBox 18"/>
          <p:cNvSpPr/>
          <p:nvPr/>
        </p:nvSpPr>
        <p:spPr>
          <a:xfrm>
            <a:off x="1200240" y="1754280"/>
            <a:ext cx="3721680" cy="123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621"/>
              </a:lnSpc>
              <a:buNone/>
            </a:pPr>
            <a:r>
              <a:rPr b="0" lang="en-US" sz="1080" spc="-1" strike="noStrike">
                <a:solidFill>
                  <a:srgbClr val="cfcbbf"/>
                </a:solidFill>
                <a:latin typeface="Raleway"/>
                <a:ea typeface="Raleway"/>
              </a:rPr>
              <a:t>Acesso ao Sistema</a:t>
            </a:r>
            <a:endParaRPr b="0" lang="pt-BR" sz="1080" spc="-1" strike="noStrike">
              <a:latin typeface="Arial"/>
            </a:endParaRPr>
          </a:p>
          <a:p>
            <a:pPr>
              <a:lnSpc>
                <a:spcPts val="1621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ts val="1621"/>
              </a:lnSpc>
              <a:buNone/>
            </a:pPr>
            <a:r>
              <a:rPr b="0" lang="en-US" sz="1080" spc="-1" strike="noStrike">
                <a:solidFill>
                  <a:srgbClr val="cfcbbf"/>
                </a:solidFill>
                <a:latin typeface="Raleway"/>
                <a:ea typeface="Raleway"/>
              </a:rPr>
              <a:t>Funcionários e clientes acessarão o WHMCS via interface web, com aplicativo mobile para funcionalidades básicas.</a:t>
            </a:r>
            <a:endParaRPr b="0" lang="pt-BR" sz="1080" spc="-1" strike="noStrike">
              <a:latin typeface="Arial"/>
            </a:endParaRPr>
          </a:p>
          <a:p>
            <a:pPr>
              <a:lnSpc>
                <a:spcPts val="1621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85" name="TextBox 19"/>
          <p:cNvSpPr/>
          <p:nvPr/>
        </p:nvSpPr>
        <p:spPr>
          <a:xfrm>
            <a:off x="1200240" y="4525920"/>
            <a:ext cx="3978720" cy="102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621"/>
              </a:lnSpc>
              <a:buNone/>
            </a:pPr>
            <a:r>
              <a:rPr b="0" lang="en-US" sz="1080" spc="-1" strike="noStrike">
                <a:solidFill>
                  <a:srgbClr val="cfcbbf"/>
                </a:solidFill>
                <a:latin typeface="Raleway"/>
                <a:ea typeface="Raleway"/>
              </a:rPr>
              <a:t>Dispositivos Suportados</a:t>
            </a:r>
            <a:endParaRPr b="0" lang="pt-BR" sz="1080" spc="-1" strike="noStrike">
              <a:latin typeface="Arial"/>
            </a:endParaRPr>
          </a:p>
          <a:p>
            <a:pPr>
              <a:lnSpc>
                <a:spcPts val="1621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ts val="1621"/>
              </a:lnSpc>
              <a:buNone/>
            </a:pPr>
            <a:r>
              <a:rPr b="0" lang="en-US" sz="1080" spc="-1" strike="noStrike">
                <a:solidFill>
                  <a:srgbClr val="cfcbbf"/>
                </a:solidFill>
                <a:latin typeface="Raleway"/>
                <a:ea typeface="Raleway"/>
              </a:rPr>
              <a:t>Compatível com Windows, macOS, Android e iOS, garantindo flexibilidade no acesso ao sistema.</a:t>
            </a:r>
            <a:endParaRPr b="0" lang="pt-BR" sz="1080" spc="-1" strike="noStrike">
              <a:latin typeface="Arial"/>
            </a:endParaRPr>
          </a:p>
          <a:p>
            <a:pPr>
              <a:lnSpc>
                <a:spcPts val="1621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86" name="TextBox 20"/>
          <p:cNvSpPr/>
          <p:nvPr/>
        </p:nvSpPr>
        <p:spPr>
          <a:xfrm>
            <a:off x="1200240" y="3030840"/>
            <a:ext cx="3987720" cy="123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621"/>
              </a:lnSpc>
              <a:buNone/>
            </a:pPr>
            <a:r>
              <a:rPr b="0" lang="en-US" sz="1080" spc="-1" strike="noStrike">
                <a:solidFill>
                  <a:srgbClr val="cfcbbf"/>
                </a:solidFill>
                <a:latin typeface="Raleway"/>
                <a:ea typeface="Raleway"/>
              </a:rPr>
              <a:t>Interface do Usuário</a:t>
            </a:r>
            <a:endParaRPr b="0" lang="pt-BR" sz="1080" spc="-1" strike="noStrike">
              <a:latin typeface="Arial"/>
            </a:endParaRPr>
          </a:p>
          <a:p>
            <a:pPr>
              <a:lnSpc>
                <a:spcPts val="1621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ts val="1621"/>
              </a:lnSpc>
              <a:buNone/>
            </a:pPr>
            <a:r>
              <a:rPr b="0" lang="en-US" sz="1080" spc="-1" strike="noStrike">
                <a:solidFill>
                  <a:srgbClr val="cfcbbf"/>
                </a:solidFill>
                <a:latin typeface="Raleway"/>
                <a:ea typeface="Raleway"/>
              </a:rPr>
              <a:t>Intuitiva e responsiva, a interface permite acesso a faturas, pagamentos e suporte, adaptando-se a dispositivos móveis e desktops.</a:t>
            </a:r>
            <a:endParaRPr b="0" lang="pt-BR" sz="1080" spc="-1" strike="noStrike">
              <a:latin typeface="Arial"/>
            </a:endParaRPr>
          </a:p>
          <a:p>
            <a:pPr>
              <a:lnSpc>
                <a:spcPts val="1621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7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Freeform 2"/>
          <p:cNvSpPr/>
          <p:nvPr/>
        </p:nvSpPr>
        <p:spPr>
          <a:xfrm>
            <a:off x="0" y="360"/>
            <a:ext cx="11429640" cy="6438240"/>
          </a:xfrm>
          <a:custGeom>
            <a:avLst/>
            <a:gdLst/>
            <a:ahLst/>
            <a:rect l="l" t="t" r="r" b="b"/>
            <a:pathLst>
              <a:path w="11430000" h="6438643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Freeform 3"/>
          <p:cNvSpPr/>
          <p:nvPr/>
        </p:nvSpPr>
        <p:spPr>
          <a:xfrm>
            <a:off x="0" y="360"/>
            <a:ext cx="11429640" cy="6438240"/>
          </a:xfrm>
          <a:custGeom>
            <a:avLst/>
            <a:gdLst/>
            <a:ahLst/>
            <a:rect l="l" t="t" r="r" b="b"/>
            <a:pathLst>
              <a:path w="11430000" h="6438643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9" name="Group 4"/>
          <p:cNvGrpSpPr/>
          <p:nvPr/>
        </p:nvGrpSpPr>
        <p:grpSpPr>
          <a:xfrm>
            <a:off x="0" y="360"/>
            <a:ext cx="14450400" cy="8140320"/>
            <a:chOff x="0" y="360"/>
            <a:chExt cx="14450400" cy="8140320"/>
          </a:xfrm>
        </p:grpSpPr>
        <p:sp>
          <p:nvSpPr>
            <p:cNvPr id="90" name="Freeform 5"/>
            <p:cNvSpPr/>
            <p:nvPr/>
          </p:nvSpPr>
          <p:spPr>
            <a:xfrm>
              <a:off x="0" y="360"/>
              <a:ext cx="14450400" cy="8140320"/>
            </a:xfrm>
            <a:custGeom>
              <a:avLst/>
              <a:gdLst/>
              <a:ahLst/>
              <a:rect l="l" t="t" r="r" b="b"/>
              <a:pathLst>
                <a:path w="11430000" h="6438900">
                  <a:moveTo>
                    <a:pt x="0" y="6438900"/>
                  </a:moveTo>
                  <a:lnTo>
                    <a:pt x="11430000" y="6438900"/>
                  </a:lnTo>
                  <a:lnTo>
                    <a:pt x="1143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c1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1" name="Group 6"/>
          <p:cNvGrpSpPr/>
          <p:nvPr/>
        </p:nvGrpSpPr>
        <p:grpSpPr>
          <a:xfrm>
            <a:off x="144720" y="2324160"/>
            <a:ext cx="5275080" cy="3179880"/>
            <a:chOff x="144720" y="2324160"/>
            <a:chExt cx="5275080" cy="3179880"/>
          </a:xfrm>
        </p:grpSpPr>
        <p:sp>
          <p:nvSpPr>
            <p:cNvPr id="92" name="Freeform 7"/>
            <p:cNvSpPr/>
            <p:nvPr/>
          </p:nvSpPr>
          <p:spPr>
            <a:xfrm>
              <a:off x="144720" y="2324160"/>
              <a:ext cx="5275080" cy="3179880"/>
            </a:xfrm>
            <a:custGeom>
              <a:avLst/>
              <a:gdLst/>
              <a:ahLst/>
              <a:rect l="l" t="t" r="r" b="b"/>
              <a:pathLst>
                <a:path w="6299200" h="3797300">
                  <a:moveTo>
                    <a:pt x="28575" y="0"/>
                  </a:moveTo>
                  <a:cubicBezTo>
                    <a:pt x="20701" y="0"/>
                    <a:pt x="13970" y="2794"/>
                    <a:pt x="8382" y="8382"/>
                  </a:cubicBezTo>
                  <a:cubicBezTo>
                    <a:pt x="2794" y="13970"/>
                    <a:pt x="0" y="20701"/>
                    <a:pt x="0" y="28575"/>
                  </a:cubicBezTo>
                  <a:lnTo>
                    <a:pt x="0" y="3768725"/>
                  </a:lnTo>
                  <a:cubicBezTo>
                    <a:pt x="0" y="3776599"/>
                    <a:pt x="2794" y="3783330"/>
                    <a:pt x="8382" y="3788918"/>
                  </a:cubicBezTo>
                  <a:cubicBezTo>
                    <a:pt x="13970" y="3794506"/>
                    <a:pt x="20447" y="3797173"/>
                    <a:pt x="28194" y="3797300"/>
                  </a:cubicBezTo>
                  <a:lnTo>
                    <a:pt x="6271006" y="3797300"/>
                  </a:lnTo>
                  <a:cubicBezTo>
                    <a:pt x="6278753" y="3797173"/>
                    <a:pt x="6285357" y="3794379"/>
                    <a:pt x="6290818" y="3788918"/>
                  </a:cubicBezTo>
                  <a:cubicBezTo>
                    <a:pt x="6296279" y="3783457"/>
                    <a:pt x="6299200" y="3776599"/>
                    <a:pt x="6299200" y="3768725"/>
                  </a:cubicBezTo>
                  <a:lnTo>
                    <a:pt x="6299200" y="28575"/>
                  </a:lnTo>
                  <a:cubicBezTo>
                    <a:pt x="6299200" y="20701"/>
                    <a:pt x="6296406" y="13970"/>
                    <a:pt x="6290818" y="8382"/>
                  </a:cubicBezTo>
                  <a:cubicBezTo>
                    <a:pt x="6285230" y="2794"/>
                    <a:pt x="6278499" y="0"/>
                    <a:pt x="6270625" y="0"/>
                  </a:cubicBez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3" name="Group 8"/>
          <p:cNvGrpSpPr/>
          <p:nvPr/>
        </p:nvGrpSpPr>
        <p:grpSpPr>
          <a:xfrm>
            <a:off x="5772240" y="2364840"/>
            <a:ext cx="5431320" cy="3098520"/>
            <a:chOff x="5772240" y="2364840"/>
            <a:chExt cx="5431320" cy="3098520"/>
          </a:xfrm>
        </p:grpSpPr>
        <p:sp>
          <p:nvSpPr>
            <p:cNvPr id="94" name="Freeform 9"/>
            <p:cNvSpPr/>
            <p:nvPr/>
          </p:nvSpPr>
          <p:spPr>
            <a:xfrm>
              <a:off x="5772240" y="2364840"/>
              <a:ext cx="5431320" cy="3098520"/>
            </a:xfrm>
            <a:custGeom>
              <a:avLst/>
              <a:gdLst/>
              <a:ahLst/>
              <a:rect l="l" t="t" r="r" b="b"/>
              <a:pathLst>
                <a:path w="6299200" h="3594100">
                  <a:moveTo>
                    <a:pt x="28575" y="0"/>
                  </a:moveTo>
                  <a:cubicBezTo>
                    <a:pt x="20701" y="0"/>
                    <a:pt x="13970" y="2794"/>
                    <a:pt x="8382" y="8382"/>
                  </a:cubicBezTo>
                  <a:cubicBezTo>
                    <a:pt x="2794" y="13970"/>
                    <a:pt x="0" y="20701"/>
                    <a:pt x="0" y="28575"/>
                  </a:cubicBezTo>
                  <a:lnTo>
                    <a:pt x="0" y="3565525"/>
                  </a:lnTo>
                  <a:cubicBezTo>
                    <a:pt x="0" y="3573399"/>
                    <a:pt x="2794" y="3580130"/>
                    <a:pt x="8382" y="3585718"/>
                  </a:cubicBezTo>
                  <a:cubicBezTo>
                    <a:pt x="13970" y="3591306"/>
                    <a:pt x="20701" y="3594100"/>
                    <a:pt x="28575" y="3594100"/>
                  </a:cubicBezTo>
                  <a:lnTo>
                    <a:pt x="6270625" y="3594100"/>
                  </a:lnTo>
                  <a:cubicBezTo>
                    <a:pt x="6278499" y="3594100"/>
                    <a:pt x="6285230" y="3591306"/>
                    <a:pt x="6290818" y="3585718"/>
                  </a:cubicBezTo>
                  <a:cubicBezTo>
                    <a:pt x="6296406" y="3580130"/>
                    <a:pt x="6299200" y="3573399"/>
                    <a:pt x="6299200" y="3565525"/>
                  </a:cubicBezTo>
                  <a:lnTo>
                    <a:pt x="6299200" y="28575"/>
                  </a:lnTo>
                  <a:cubicBezTo>
                    <a:pt x="6299200" y="20701"/>
                    <a:pt x="6296406" y="13970"/>
                    <a:pt x="6290818" y="8382"/>
                  </a:cubicBezTo>
                  <a:cubicBezTo>
                    <a:pt x="6285230" y="2794"/>
                    <a:pt x="6278499" y="0"/>
                    <a:pt x="6270625" y="0"/>
                  </a:cubicBezTo>
                  <a:close/>
                </a:path>
              </a:pathLst>
            </a:custGeom>
            <a:blipFill rotWithShape="0">
              <a:blip r:embed="rId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5" name="TextBox 10"/>
          <p:cNvSpPr/>
          <p:nvPr/>
        </p:nvSpPr>
        <p:spPr>
          <a:xfrm>
            <a:off x="600120" y="699840"/>
            <a:ext cx="4600800" cy="4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779"/>
              </a:lnSpc>
              <a:buNone/>
            </a:pPr>
            <a:r>
              <a:rPr b="0" lang="en-US" sz="2700" spc="-1" strike="noStrike">
                <a:solidFill>
                  <a:srgbClr val="f2e782"/>
                </a:solidFill>
                <a:latin typeface="Prata"/>
                <a:ea typeface="Prata"/>
              </a:rPr>
              <a:t>Telas do Sistema</a:t>
            </a:r>
            <a:endParaRPr b="0" lang="pt-BR" sz="2700" spc="-1" strike="noStrike">
              <a:latin typeface="Arial"/>
            </a:endParaRPr>
          </a:p>
        </p:txBody>
      </p:sp>
      <p:sp>
        <p:nvSpPr>
          <p:cNvPr id="96" name="TextBox 11"/>
          <p:cNvSpPr/>
          <p:nvPr/>
        </p:nvSpPr>
        <p:spPr>
          <a:xfrm>
            <a:off x="420120" y="1775160"/>
            <a:ext cx="4724640" cy="47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888"/>
              </a:lnSpc>
              <a:buNone/>
            </a:pPr>
            <a:r>
              <a:rPr b="0" lang="en-US" sz="1350" spc="-1" strike="noStrike">
                <a:solidFill>
                  <a:srgbClr val="cfcbbf"/>
                </a:solidFill>
                <a:latin typeface="Raleway"/>
                <a:ea typeface="Raleway"/>
              </a:rPr>
              <a:t>Registro de domínio / Abertura de Tickets / Pagamentos</a:t>
            </a:r>
            <a:endParaRPr b="0" lang="pt-BR" sz="1350" spc="-1" strike="noStrike">
              <a:latin typeface="Arial"/>
            </a:endParaRPr>
          </a:p>
        </p:txBody>
      </p:sp>
      <p:sp>
        <p:nvSpPr>
          <p:cNvPr id="97" name="TextBox 12"/>
          <p:cNvSpPr/>
          <p:nvPr/>
        </p:nvSpPr>
        <p:spPr>
          <a:xfrm>
            <a:off x="6901200" y="1775160"/>
            <a:ext cx="3173040" cy="71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888"/>
              </a:lnSpc>
              <a:buNone/>
            </a:pPr>
            <a:r>
              <a:rPr b="0" lang="en-US" sz="1350" spc="-1" strike="noStrike">
                <a:solidFill>
                  <a:srgbClr val="cfcbbf"/>
                </a:solidFill>
                <a:latin typeface="Raleway"/>
                <a:ea typeface="Raleway"/>
              </a:rPr>
              <a:t>Área de Produtos e Serviços disponíveis</a:t>
            </a:r>
            <a:endParaRPr b="0" lang="pt-BR" sz="1350" spc="-1" strike="noStrike">
              <a:latin typeface="Arial"/>
            </a:endParaRPr>
          </a:p>
          <a:p>
            <a:pPr>
              <a:lnSpc>
                <a:spcPts val="1888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7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Freeform 2"/>
          <p:cNvSpPr/>
          <p:nvPr/>
        </p:nvSpPr>
        <p:spPr>
          <a:xfrm>
            <a:off x="0" y="360"/>
            <a:ext cx="11429640" cy="6438240"/>
          </a:xfrm>
          <a:custGeom>
            <a:avLst/>
            <a:gdLst/>
            <a:ahLst/>
            <a:rect l="l" t="t" r="r" b="b"/>
            <a:pathLst>
              <a:path w="11430000" h="6438643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Freeform 3"/>
          <p:cNvSpPr/>
          <p:nvPr/>
        </p:nvSpPr>
        <p:spPr>
          <a:xfrm>
            <a:off x="0" y="360"/>
            <a:ext cx="11429640" cy="6438240"/>
          </a:xfrm>
          <a:custGeom>
            <a:avLst/>
            <a:gdLst/>
            <a:ahLst/>
            <a:rect l="l" t="t" r="r" b="b"/>
            <a:pathLst>
              <a:path w="11430000" h="6438643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0" name="Group 4"/>
          <p:cNvGrpSpPr/>
          <p:nvPr/>
        </p:nvGrpSpPr>
        <p:grpSpPr>
          <a:xfrm>
            <a:off x="0" y="0"/>
            <a:ext cx="14451120" cy="8140680"/>
            <a:chOff x="0" y="0"/>
            <a:chExt cx="14451120" cy="8140680"/>
          </a:xfrm>
        </p:grpSpPr>
        <p:sp>
          <p:nvSpPr>
            <p:cNvPr id="101" name="Freeform 5"/>
            <p:cNvSpPr/>
            <p:nvPr/>
          </p:nvSpPr>
          <p:spPr>
            <a:xfrm>
              <a:off x="0" y="0"/>
              <a:ext cx="14451120" cy="8140680"/>
            </a:xfrm>
            <a:custGeom>
              <a:avLst/>
              <a:gdLst/>
              <a:ahLst/>
              <a:rect l="l" t="t" r="r" b="b"/>
              <a:pathLst>
                <a:path w="11430000" h="6438900">
                  <a:moveTo>
                    <a:pt x="0" y="6438900"/>
                  </a:moveTo>
                  <a:lnTo>
                    <a:pt x="11430000" y="6438900"/>
                  </a:lnTo>
                  <a:lnTo>
                    <a:pt x="1143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c1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2" name="TextBox 6"/>
          <p:cNvSpPr/>
          <p:nvPr/>
        </p:nvSpPr>
        <p:spPr>
          <a:xfrm>
            <a:off x="600120" y="1960920"/>
            <a:ext cx="4932720" cy="320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4725"/>
              </a:lnSpc>
              <a:buNone/>
            </a:pPr>
            <a:r>
              <a:rPr b="0" lang="en-US" sz="3380" spc="-1" strike="noStrike">
                <a:solidFill>
                  <a:srgbClr val="f2e782"/>
                </a:solidFill>
                <a:latin typeface="Prata"/>
                <a:ea typeface="Prata"/>
              </a:rPr>
              <a:t>Recursos de Segurança</a:t>
            </a:r>
            <a:endParaRPr b="0" lang="pt-BR" sz="3380" spc="-1" strike="noStrike">
              <a:latin typeface="Arial"/>
            </a:endParaRPr>
          </a:p>
          <a:p>
            <a:pPr>
              <a:lnSpc>
                <a:spcPts val="2361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ts val="2361"/>
              </a:lnSpc>
              <a:buNone/>
            </a:pPr>
            <a:r>
              <a:rPr b="0" lang="en-US" sz="1679" spc="-1" strike="noStrike">
                <a:solidFill>
                  <a:srgbClr val="f2e782"/>
                </a:solidFill>
                <a:latin typeface="Prata"/>
                <a:ea typeface="Prata"/>
              </a:rPr>
              <a:t>Autenticação e Autorização</a:t>
            </a:r>
            <a:endParaRPr b="0" lang="pt-BR" sz="1679" spc="-1" strike="noStrike">
              <a:latin typeface="Arial"/>
            </a:endParaRPr>
          </a:p>
          <a:p>
            <a:pPr>
              <a:lnSpc>
                <a:spcPts val="2361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ts val="2174"/>
              </a:lnSpc>
              <a:buNone/>
            </a:pPr>
            <a:r>
              <a:rPr b="0" lang="en-US" sz="1350" spc="-1" strike="noStrike">
                <a:solidFill>
                  <a:srgbClr val="cfcbbf"/>
                </a:solidFill>
                <a:latin typeface="Raleway"/>
                <a:ea typeface="Raleway"/>
              </a:rPr>
              <a:t>Autenticação em dois fatores com Google Authenticator e níveis de autorização garantem segurança no acesso e controle de dados.</a:t>
            </a:r>
            <a:endParaRPr b="0" lang="pt-BR" sz="1350" spc="-1" strike="noStrike">
              <a:latin typeface="Arial"/>
            </a:endParaRPr>
          </a:p>
          <a:p>
            <a:pPr>
              <a:lnSpc>
                <a:spcPts val="2174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03" name="TextBox 7"/>
          <p:cNvSpPr/>
          <p:nvPr/>
        </p:nvSpPr>
        <p:spPr>
          <a:xfrm>
            <a:off x="5877360" y="2834280"/>
            <a:ext cx="4831560" cy="170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361"/>
              </a:lnSpc>
              <a:buNone/>
            </a:pPr>
            <a:r>
              <a:rPr b="0" lang="en-US" sz="1679" spc="-1" strike="noStrike">
                <a:solidFill>
                  <a:srgbClr val="f2e782"/>
                </a:solidFill>
                <a:latin typeface="Prata"/>
                <a:ea typeface="Prata"/>
              </a:rPr>
              <a:t>Criptografia</a:t>
            </a:r>
            <a:endParaRPr b="0" lang="pt-BR" sz="1679" spc="-1" strike="noStrike">
              <a:latin typeface="Arial"/>
            </a:endParaRPr>
          </a:p>
          <a:p>
            <a:pPr>
              <a:lnSpc>
                <a:spcPts val="2361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ts val="2174"/>
              </a:lnSpc>
              <a:buNone/>
            </a:pPr>
            <a:r>
              <a:rPr b="0" lang="en-US" sz="1350" spc="-1" strike="noStrike">
                <a:solidFill>
                  <a:srgbClr val="cfcbbf"/>
                </a:solidFill>
                <a:latin typeface="Raleway"/>
                <a:ea typeface="Raleway"/>
              </a:rPr>
              <a:t>Dados em trânsito são protegidos por TLS, enquanto dados armazenados utilizam criptografia AES de 256 bits para garantir confidencialidade.</a:t>
            </a:r>
            <a:endParaRPr b="0" lang="pt-BR" sz="1350" spc="-1" strike="noStrike">
              <a:latin typeface="Arial"/>
            </a:endParaRPr>
          </a:p>
          <a:p>
            <a:pPr>
              <a:lnSpc>
                <a:spcPts val="2174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7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 2"/>
          <p:cNvSpPr/>
          <p:nvPr/>
        </p:nvSpPr>
        <p:spPr>
          <a:xfrm>
            <a:off x="-2160" y="0"/>
            <a:ext cx="11433960" cy="6629040"/>
          </a:xfrm>
          <a:custGeom>
            <a:avLst/>
            <a:gdLst/>
            <a:ahLst/>
            <a:rect l="l" t="t" r="r" b="b"/>
            <a:pathLst>
              <a:path w="11434448" h="6629400">
                <a:moveTo>
                  <a:pt x="0" y="0"/>
                </a:moveTo>
                <a:lnTo>
                  <a:pt x="11434448" y="0"/>
                </a:lnTo>
                <a:lnTo>
                  <a:pt x="11434448" y="6629400"/>
                </a:lnTo>
                <a:lnTo>
                  <a:pt x="0" y="66294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Freeform 3"/>
          <p:cNvSpPr/>
          <p:nvPr/>
        </p:nvSpPr>
        <p:spPr>
          <a:xfrm>
            <a:off x="0" y="0"/>
            <a:ext cx="11429640" cy="6629040"/>
          </a:xfrm>
          <a:custGeom>
            <a:avLst/>
            <a:gdLst/>
            <a:ahLst/>
            <a:rect l="l" t="t" r="r" b="b"/>
            <a:pathLst>
              <a:path w="11430000" h="6629400">
                <a:moveTo>
                  <a:pt x="0" y="0"/>
                </a:moveTo>
                <a:lnTo>
                  <a:pt x="11430000" y="0"/>
                </a:lnTo>
                <a:lnTo>
                  <a:pt x="11430000" y="6629400"/>
                </a:lnTo>
                <a:lnTo>
                  <a:pt x="0" y="66294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6" name="Group 4"/>
          <p:cNvGrpSpPr/>
          <p:nvPr/>
        </p:nvGrpSpPr>
        <p:grpSpPr>
          <a:xfrm>
            <a:off x="-4896000" y="0"/>
            <a:ext cx="14275080" cy="8279640"/>
            <a:chOff x="-4896000" y="0"/>
            <a:chExt cx="14275080" cy="8279640"/>
          </a:xfrm>
        </p:grpSpPr>
        <p:sp>
          <p:nvSpPr>
            <p:cNvPr id="107" name="Freeform 5"/>
            <p:cNvSpPr/>
            <p:nvPr/>
          </p:nvSpPr>
          <p:spPr>
            <a:xfrm>
              <a:off x="-4896000" y="0"/>
              <a:ext cx="14275080" cy="8279640"/>
            </a:xfrm>
            <a:custGeom>
              <a:avLst/>
              <a:gdLst/>
              <a:ahLst/>
              <a:rect l="l" t="t" r="r" b="b"/>
              <a:pathLst>
                <a:path w="11430000" h="6629400">
                  <a:moveTo>
                    <a:pt x="0" y="6629400"/>
                  </a:moveTo>
                  <a:lnTo>
                    <a:pt x="11430000" y="6629400"/>
                  </a:lnTo>
                  <a:lnTo>
                    <a:pt x="1143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c1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8" name="Freeform 6"/>
          <p:cNvSpPr/>
          <p:nvPr/>
        </p:nvSpPr>
        <p:spPr>
          <a:xfrm>
            <a:off x="5715000" y="0"/>
            <a:ext cx="5714640" cy="8140680"/>
          </a:xfrm>
          <a:custGeom>
            <a:avLst/>
            <a:gdLst/>
            <a:ahLst/>
            <a:rect l="l" t="t" r="r" b="b"/>
            <a:pathLst>
              <a:path w="5715000" h="8140903">
                <a:moveTo>
                  <a:pt x="0" y="0"/>
                </a:moveTo>
                <a:lnTo>
                  <a:pt x="5715000" y="0"/>
                </a:lnTo>
                <a:lnTo>
                  <a:pt x="5715000" y="8140903"/>
                </a:lnTo>
                <a:lnTo>
                  <a:pt x="0" y="814090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9" name="Group 7"/>
          <p:cNvGrpSpPr/>
          <p:nvPr/>
        </p:nvGrpSpPr>
        <p:grpSpPr>
          <a:xfrm>
            <a:off x="5934240" y="1409760"/>
            <a:ext cx="5276520" cy="3809520"/>
            <a:chOff x="5934240" y="1409760"/>
            <a:chExt cx="5276520" cy="3809520"/>
          </a:xfrm>
        </p:grpSpPr>
        <p:sp>
          <p:nvSpPr>
            <p:cNvPr id="110" name="Freeform 8"/>
            <p:cNvSpPr/>
            <p:nvPr/>
          </p:nvSpPr>
          <p:spPr>
            <a:xfrm>
              <a:off x="5934240" y="1409760"/>
              <a:ext cx="5276520" cy="3809520"/>
            </a:xfrm>
            <a:custGeom>
              <a:avLst/>
              <a:gdLst/>
              <a:ahLst/>
              <a:rect l="l" t="t" r="r" b="b"/>
              <a:pathLst>
                <a:path w="7035800" h="5080000">
                  <a:moveTo>
                    <a:pt x="28575" y="0"/>
                  </a:moveTo>
                  <a:cubicBezTo>
                    <a:pt x="20701" y="0"/>
                    <a:pt x="13970" y="2794"/>
                    <a:pt x="8382" y="8382"/>
                  </a:cubicBezTo>
                  <a:cubicBezTo>
                    <a:pt x="2794" y="13970"/>
                    <a:pt x="0" y="20701"/>
                    <a:pt x="0" y="28575"/>
                  </a:cubicBezTo>
                  <a:lnTo>
                    <a:pt x="0" y="5051425"/>
                  </a:lnTo>
                  <a:cubicBezTo>
                    <a:pt x="0" y="5059299"/>
                    <a:pt x="2794" y="5066030"/>
                    <a:pt x="8382" y="5071618"/>
                  </a:cubicBezTo>
                  <a:cubicBezTo>
                    <a:pt x="13970" y="5077206"/>
                    <a:pt x="20701" y="5080000"/>
                    <a:pt x="28575" y="5080000"/>
                  </a:cubicBezTo>
                  <a:lnTo>
                    <a:pt x="7007225" y="5080000"/>
                  </a:lnTo>
                  <a:cubicBezTo>
                    <a:pt x="7015099" y="5080000"/>
                    <a:pt x="7021830" y="5077206"/>
                    <a:pt x="7027418" y="5071618"/>
                  </a:cubicBezTo>
                  <a:cubicBezTo>
                    <a:pt x="7033006" y="5066030"/>
                    <a:pt x="7035800" y="5059299"/>
                    <a:pt x="7035800" y="5051425"/>
                  </a:cubicBezTo>
                  <a:lnTo>
                    <a:pt x="7035800" y="28575"/>
                  </a:lnTo>
                  <a:cubicBezTo>
                    <a:pt x="7035800" y="20701"/>
                    <a:pt x="7033006" y="13970"/>
                    <a:pt x="7027418" y="8382"/>
                  </a:cubicBezTo>
                  <a:cubicBezTo>
                    <a:pt x="7021830" y="2794"/>
                    <a:pt x="7015099" y="0"/>
                    <a:pt x="7007225" y="0"/>
                  </a:cubicBezTo>
                  <a:close/>
                </a:path>
              </a:pathLst>
            </a:custGeom>
            <a:blipFill rotWithShape="0">
              <a:blip r:embed="rId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1" name="Group 9"/>
          <p:cNvGrpSpPr/>
          <p:nvPr/>
        </p:nvGrpSpPr>
        <p:grpSpPr>
          <a:xfrm>
            <a:off x="600120" y="2343240"/>
            <a:ext cx="856800" cy="3344040"/>
            <a:chOff x="600120" y="2343240"/>
            <a:chExt cx="856800" cy="3344040"/>
          </a:xfrm>
        </p:grpSpPr>
        <p:sp>
          <p:nvSpPr>
            <p:cNvPr id="112" name="Freeform 10"/>
            <p:cNvSpPr/>
            <p:nvPr/>
          </p:nvSpPr>
          <p:spPr>
            <a:xfrm>
              <a:off x="600120" y="2343240"/>
              <a:ext cx="856800" cy="1536120"/>
            </a:xfrm>
            <a:custGeom>
              <a:avLst/>
              <a:gdLst/>
              <a:ahLst/>
              <a:rect l="l" t="t" r="r" b="b"/>
              <a:pathLst>
                <a:path w="857250" h="1536446">
                  <a:moveTo>
                    <a:pt x="0" y="1364996"/>
                  </a:moveTo>
                  <a:lnTo>
                    <a:pt x="428625" y="1536446"/>
                  </a:lnTo>
                  <a:lnTo>
                    <a:pt x="857250" y="1364996"/>
                  </a:lnTo>
                  <a:lnTo>
                    <a:pt x="857250" y="0"/>
                  </a:lnTo>
                  <a:lnTo>
                    <a:pt x="428625" y="171450"/>
                  </a:lnTo>
                  <a:lnTo>
                    <a:pt x="0" y="0"/>
                  </a:lnTo>
                  <a:lnTo>
                    <a:pt x="0" y="1364996"/>
                  </a:lnTo>
                </a:path>
              </a:pathLst>
            </a:custGeom>
            <a:solidFill>
              <a:srgbClr val="3a3b3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" name="Freeform 11"/>
            <p:cNvSpPr/>
            <p:nvPr/>
          </p:nvSpPr>
          <p:spPr>
            <a:xfrm>
              <a:off x="600120" y="3876840"/>
              <a:ext cx="856800" cy="1810440"/>
            </a:xfrm>
            <a:custGeom>
              <a:avLst/>
              <a:gdLst/>
              <a:ahLst/>
              <a:rect l="l" t="t" r="r" b="b"/>
              <a:pathLst>
                <a:path w="857250" h="1810766">
                  <a:moveTo>
                    <a:pt x="0" y="1639316"/>
                  </a:moveTo>
                  <a:lnTo>
                    <a:pt x="428625" y="1810766"/>
                  </a:lnTo>
                  <a:lnTo>
                    <a:pt x="857250" y="1639316"/>
                  </a:lnTo>
                  <a:lnTo>
                    <a:pt x="857250" y="0"/>
                  </a:lnTo>
                  <a:lnTo>
                    <a:pt x="428625" y="171450"/>
                  </a:lnTo>
                  <a:lnTo>
                    <a:pt x="0" y="0"/>
                  </a:lnTo>
                  <a:lnTo>
                    <a:pt x="0" y="1639316"/>
                  </a:lnTo>
                </a:path>
              </a:pathLst>
            </a:custGeom>
            <a:solidFill>
              <a:srgbClr val="3a3b3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4" name="TextBox 12"/>
          <p:cNvSpPr/>
          <p:nvPr/>
        </p:nvSpPr>
        <p:spPr>
          <a:xfrm>
            <a:off x="600120" y="465480"/>
            <a:ext cx="3520800" cy="15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4198"/>
              </a:lnSpc>
              <a:buNone/>
            </a:pPr>
            <a:r>
              <a:rPr b="0" lang="en-US" sz="3380" spc="-1" strike="noStrike">
                <a:solidFill>
                  <a:srgbClr val="f2e782"/>
                </a:solidFill>
                <a:latin typeface="Prata"/>
                <a:ea typeface="Prata"/>
              </a:rPr>
              <a:t>Backup e Recuperação de Dados</a:t>
            </a:r>
            <a:endParaRPr b="0" lang="pt-BR" sz="3380" spc="-1" strike="noStrike">
              <a:latin typeface="Arial"/>
            </a:endParaRPr>
          </a:p>
        </p:txBody>
      </p:sp>
      <p:sp>
        <p:nvSpPr>
          <p:cNvPr id="115" name="TextBox 13"/>
          <p:cNvSpPr/>
          <p:nvPr/>
        </p:nvSpPr>
        <p:spPr>
          <a:xfrm>
            <a:off x="949680" y="4588560"/>
            <a:ext cx="16056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835"/>
              </a:lnSpc>
              <a:buNone/>
            </a:pPr>
            <a:r>
              <a:rPr b="0" lang="en-US" sz="2020" spc="-1" strike="noStrike">
                <a:solidFill>
                  <a:srgbClr val="cfcbbf"/>
                </a:solidFill>
                <a:latin typeface="Prata"/>
                <a:ea typeface="Prata"/>
              </a:rPr>
              <a:t>2</a:t>
            </a:r>
            <a:endParaRPr b="0" lang="pt-BR" sz="2020" spc="-1" strike="noStrike">
              <a:latin typeface="Arial"/>
            </a:endParaRPr>
          </a:p>
        </p:txBody>
      </p:sp>
      <p:sp>
        <p:nvSpPr>
          <p:cNvPr id="116" name="TextBox 14"/>
          <p:cNvSpPr/>
          <p:nvPr/>
        </p:nvSpPr>
        <p:spPr>
          <a:xfrm>
            <a:off x="984240" y="2912040"/>
            <a:ext cx="9000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835"/>
              </a:lnSpc>
              <a:buNone/>
            </a:pPr>
            <a:r>
              <a:rPr b="0" lang="en-US" sz="2020" spc="-1" strike="noStrike">
                <a:solidFill>
                  <a:srgbClr val="cfcbbf"/>
                </a:solidFill>
                <a:latin typeface="Prata"/>
                <a:ea typeface="Prata"/>
              </a:rPr>
              <a:t>1</a:t>
            </a:r>
            <a:endParaRPr b="0" lang="pt-BR" sz="2020" spc="-1" strike="noStrike">
              <a:latin typeface="Arial"/>
            </a:endParaRPr>
          </a:p>
        </p:txBody>
      </p:sp>
      <p:sp>
        <p:nvSpPr>
          <p:cNvPr id="117" name="TextBox 15"/>
          <p:cNvSpPr/>
          <p:nvPr/>
        </p:nvSpPr>
        <p:spPr>
          <a:xfrm>
            <a:off x="1714680" y="2485440"/>
            <a:ext cx="3399120" cy="139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361"/>
              </a:lnSpc>
              <a:buNone/>
            </a:pPr>
            <a:r>
              <a:rPr b="0" lang="en-US" sz="1679" spc="-1" strike="noStrike">
                <a:solidFill>
                  <a:srgbClr val="cfcbbf"/>
                </a:solidFill>
                <a:latin typeface="Prata"/>
                <a:ea typeface="Prata"/>
              </a:rPr>
              <a:t>Backup Diário</a:t>
            </a:r>
            <a:endParaRPr b="0" lang="pt-BR" sz="1679" spc="-1" strike="noStrike">
              <a:latin typeface="Arial"/>
            </a:endParaRPr>
          </a:p>
          <a:p>
            <a:pPr>
              <a:lnSpc>
                <a:spcPts val="2149"/>
              </a:lnSpc>
              <a:buNone/>
            </a:pPr>
            <a:r>
              <a:rPr b="0" lang="en-US" sz="1350" spc="-1" strike="noStrike">
                <a:solidFill>
                  <a:srgbClr val="cfcbbf"/>
                </a:solidFill>
                <a:latin typeface="Raleway"/>
                <a:ea typeface="Raleway"/>
              </a:rPr>
              <a:t>Backups são realizados diariamente, armazenados em servidores redundantes e na AWS S3 para segurança adicional.</a:t>
            </a:r>
            <a:endParaRPr b="0" lang="pt-BR" sz="1350" spc="-1" strike="noStrike">
              <a:latin typeface="Arial"/>
            </a:endParaRPr>
          </a:p>
        </p:txBody>
      </p:sp>
      <p:sp>
        <p:nvSpPr>
          <p:cNvPr id="118" name="TextBox 16"/>
          <p:cNvSpPr/>
          <p:nvPr/>
        </p:nvSpPr>
        <p:spPr>
          <a:xfrm>
            <a:off x="1714680" y="4019040"/>
            <a:ext cx="3144600" cy="16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361"/>
              </a:lnSpc>
              <a:buNone/>
            </a:pPr>
            <a:r>
              <a:rPr b="0" lang="en-US" sz="1679" spc="-1" strike="noStrike">
                <a:solidFill>
                  <a:srgbClr val="cfcbbf"/>
                </a:solidFill>
                <a:latin typeface="Prata"/>
                <a:ea typeface="Prata"/>
              </a:rPr>
              <a:t>Plano de Recuperação</a:t>
            </a:r>
            <a:endParaRPr b="0" lang="pt-BR" sz="1679" spc="-1" strike="noStrike">
              <a:latin typeface="Arial"/>
            </a:endParaRPr>
          </a:p>
          <a:p>
            <a:pPr>
              <a:lnSpc>
                <a:spcPts val="2123"/>
              </a:lnSpc>
              <a:buNone/>
            </a:pPr>
            <a:r>
              <a:rPr b="0" lang="en-US" sz="1350" spc="-1" strike="noStrike">
                <a:solidFill>
                  <a:srgbClr val="cfcbbf"/>
                </a:solidFill>
                <a:latin typeface="Raleway"/>
                <a:ea typeface="Raleway"/>
              </a:rPr>
              <a:t>Scripts de reinstalação e restauração automática minimizam o impacto de falhas, com equipe de resposta pronta para incidentes.</a:t>
            </a:r>
            <a:endParaRPr b="0" lang="pt-BR" sz="1350" spc="-1" strike="noStrike">
              <a:latin typeface="Arial"/>
            </a:endParaRPr>
          </a:p>
          <a:p>
            <a:pPr>
              <a:lnSpc>
                <a:spcPts val="2324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7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Freeform 2"/>
          <p:cNvSpPr/>
          <p:nvPr/>
        </p:nvSpPr>
        <p:spPr>
          <a:xfrm>
            <a:off x="0" y="360"/>
            <a:ext cx="11429640" cy="6438240"/>
          </a:xfrm>
          <a:custGeom>
            <a:avLst/>
            <a:gdLst/>
            <a:ahLst/>
            <a:rect l="l" t="t" r="r" b="b"/>
            <a:pathLst>
              <a:path w="11430000" h="6438643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Freeform 3"/>
          <p:cNvSpPr/>
          <p:nvPr/>
        </p:nvSpPr>
        <p:spPr>
          <a:xfrm>
            <a:off x="0" y="360"/>
            <a:ext cx="11429640" cy="6438240"/>
          </a:xfrm>
          <a:custGeom>
            <a:avLst/>
            <a:gdLst/>
            <a:ahLst/>
            <a:rect l="l" t="t" r="r" b="b"/>
            <a:pathLst>
              <a:path w="11430000" h="6438643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21" name="Group 4"/>
          <p:cNvGrpSpPr/>
          <p:nvPr/>
        </p:nvGrpSpPr>
        <p:grpSpPr>
          <a:xfrm>
            <a:off x="-3021480" y="0"/>
            <a:ext cx="14451120" cy="8140680"/>
            <a:chOff x="-3021480" y="0"/>
            <a:chExt cx="14451120" cy="8140680"/>
          </a:xfrm>
        </p:grpSpPr>
        <p:sp>
          <p:nvSpPr>
            <p:cNvPr id="122" name="Freeform 5"/>
            <p:cNvSpPr/>
            <p:nvPr/>
          </p:nvSpPr>
          <p:spPr>
            <a:xfrm>
              <a:off x="-3021480" y="0"/>
              <a:ext cx="14451120" cy="8140680"/>
            </a:xfrm>
            <a:custGeom>
              <a:avLst/>
              <a:gdLst/>
              <a:ahLst/>
              <a:rect l="l" t="t" r="r" b="b"/>
              <a:pathLst>
                <a:path w="11430000" h="6438900">
                  <a:moveTo>
                    <a:pt x="0" y="6438900"/>
                  </a:moveTo>
                  <a:lnTo>
                    <a:pt x="11430000" y="6438900"/>
                  </a:lnTo>
                  <a:lnTo>
                    <a:pt x="1143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c1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3" name="Freeform 6"/>
          <p:cNvSpPr/>
          <p:nvPr/>
        </p:nvSpPr>
        <p:spPr>
          <a:xfrm>
            <a:off x="5169240" y="0"/>
            <a:ext cx="7949160" cy="8197560"/>
          </a:xfrm>
          <a:custGeom>
            <a:avLst/>
            <a:gdLst/>
            <a:ahLst/>
            <a:rect l="l" t="t" r="r" b="b"/>
            <a:pathLst>
              <a:path w="7949501" h="8198053">
                <a:moveTo>
                  <a:pt x="0" y="0"/>
                </a:moveTo>
                <a:lnTo>
                  <a:pt x="7949500" y="0"/>
                </a:lnTo>
                <a:lnTo>
                  <a:pt x="7949500" y="8198053"/>
                </a:lnTo>
                <a:lnTo>
                  <a:pt x="0" y="819805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24" name="Group 7"/>
          <p:cNvGrpSpPr/>
          <p:nvPr/>
        </p:nvGrpSpPr>
        <p:grpSpPr>
          <a:xfrm>
            <a:off x="5226120" y="1508040"/>
            <a:ext cx="6089040" cy="3422880"/>
            <a:chOff x="5226120" y="1508040"/>
            <a:chExt cx="6089040" cy="3422880"/>
          </a:xfrm>
        </p:grpSpPr>
        <p:sp>
          <p:nvSpPr>
            <p:cNvPr id="125" name="Freeform 8"/>
            <p:cNvSpPr/>
            <p:nvPr/>
          </p:nvSpPr>
          <p:spPr>
            <a:xfrm>
              <a:off x="5226120" y="1508040"/>
              <a:ext cx="6089040" cy="3422880"/>
            </a:xfrm>
            <a:custGeom>
              <a:avLst/>
              <a:gdLst/>
              <a:ahLst/>
              <a:rect l="l" t="t" r="r" b="b"/>
              <a:pathLst>
                <a:path w="7048500" h="3962400">
                  <a:moveTo>
                    <a:pt x="28575" y="0"/>
                  </a:moveTo>
                  <a:cubicBezTo>
                    <a:pt x="20701" y="0"/>
                    <a:pt x="13970" y="2794"/>
                    <a:pt x="8382" y="8382"/>
                  </a:cubicBezTo>
                  <a:cubicBezTo>
                    <a:pt x="2794" y="13970"/>
                    <a:pt x="0" y="20701"/>
                    <a:pt x="0" y="28575"/>
                  </a:cubicBezTo>
                  <a:lnTo>
                    <a:pt x="0" y="3933825"/>
                  </a:lnTo>
                  <a:cubicBezTo>
                    <a:pt x="0" y="3941699"/>
                    <a:pt x="2794" y="3948430"/>
                    <a:pt x="8382" y="3954018"/>
                  </a:cubicBezTo>
                  <a:cubicBezTo>
                    <a:pt x="13970" y="3959606"/>
                    <a:pt x="20701" y="3962400"/>
                    <a:pt x="28575" y="3962400"/>
                  </a:cubicBezTo>
                  <a:lnTo>
                    <a:pt x="7019925" y="3962400"/>
                  </a:lnTo>
                  <a:cubicBezTo>
                    <a:pt x="7027799" y="3962400"/>
                    <a:pt x="7034530" y="3959606"/>
                    <a:pt x="7040118" y="3954018"/>
                  </a:cubicBezTo>
                  <a:cubicBezTo>
                    <a:pt x="7045706" y="3948430"/>
                    <a:pt x="7048500" y="3941699"/>
                    <a:pt x="7048500" y="3933825"/>
                  </a:cubicBezTo>
                  <a:lnTo>
                    <a:pt x="7048500" y="28575"/>
                  </a:lnTo>
                  <a:cubicBezTo>
                    <a:pt x="7048500" y="20701"/>
                    <a:pt x="7045706" y="13970"/>
                    <a:pt x="7040118" y="8382"/>
                  </a:cubicBezTo>
                  <a:cubicBezTo>
                    <a:pt x="7034530" y="2794"/>
                    <a:pt x="7027799" y="0"/>
                    <a:pt x="7019925" y="0"/>
                  </a:cubicBezTo>
                  <a:close/>
                </a:path>
              </a:pathLst>
            </a:custGeom>
            <a:blipFill rotWithShape="0">
              <a:blip r:embed="rId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6" name="Group 9"/>
          <p:cNvGrpSpPr/>
          <p:nvPr/>
        </p:nvGrpSpPr>
        <p:grpSpPr>
          <a:xfrm>
            <a:off x="600120" y="2600280"/>
            <a:ext cx="390240" cy="390240"/>
            <a:chOff x="600120" y="2600280"/>
            <a:chExt cx="390240" cy="390240"/>
          </a:xfrm>
        </p:grpSpPr>
        <p:sp>
          <p:nvSpPr>
            <p:cNvPr id="127" name="Freeform 10"/>
            <p:cNvSpPr/>
            <p:nvPr/>
          </p:nvSpPr>
          <p:spPr>
            <a:xfrm>
              <a:off x="600120" y="2600280"/>
              <a:ext cx="390240" cy="390240"/>
            </a:xfrm>
            <a:custGeom>
              <a:avLst/>
              <a:gdLst/>
              <a:ahLst/>
              <a:rect l="l" t="t" r="r" b="b"/>
              <a:pathLst>
                <a:path w="390652" h="390525">
                  <a:moveTo>
                    <a:pt x="0" y="369062"/>
                  </a:moveTo>
                  <a:lnTo>
                    <a:pt x="0" y="21463"/>
                  </a:lnTo>
                  <a:cubicBezTo>
                    <a:pt x="0" y="18669"/>
                    <a:pt x="508" y="15875"/>
                    <a:pt x="1651" y="13208"/>
                  </a:cubicBezTo>
                  <a:cubicBezTo>
                    <a:pt x="2794" y="10541"/>
                    <a:pt x="4318" y="8255"/>
                    <a:pt x="6223" y="6223"/>
                  </a:cubicBezTo>
                  <a:cubicBezTo>
                    <a:pt x="8128" y="4191"/>
                    <a:pt x="10668" y="2667"/>
                    <a:pt x="13208" y="1651"/>
                  </a:cubicBezTo>
                  <a:cubicBezTo>
                    <a:pt x="15748" y="635"/>
                    <a:pt x="18542" y="0"/>
                    <a:pt x="21463" y="0"/>
                  </a:cubicBezTo>
                  <a:lnTo>
                    <a:pt x="369062" y="0"/>
                  </a:lnTo>
                  <a:cubicBezTo>
                    <a:pt x="371856" y="0"/>
                    <a:pt x="374650" y="508"/>
                    <a:pt x="377317" y="1651"/>
                  </a:cubicBezTo>
                  <a:cubicBezTo>
                    <a:pt x="379984" y="2794"/>
                    <a:pt x="382270" y="4318"/>
                    <a:pt x="384302" y="6350"/>
                  </a:cubicBezTo>
                  <a:cubicBezTo>
                    <a:pt x="386334" y="8382"/>
                    <a:pt x="387858" y="10668"/>
                    <a:pt x="389001" y="13335"/>
                  </a:cubicBezTo>
                  <a:cubicBezTo>
                    <a:pt x="390144" y="16002"/>
                    <a:pt x="390652" y="18669"/>
                    <a:pt x="390652" y="21590"/>
                  </a:cubicBezTo>
                  <a:lnTo>
                    <a:pt x="390652" y="369062"/>
                  </a:lnTo>
                  <a:cubicBezTo>
                    <a:pt x="390652" y="371856"/>
                    <a:pt x="390144" y="374650"/>
                    <a:pt x="389001" y="377190"/>
                  </a:cubicBezTo>
                  <a:cubicBezTo>
                    <a:pt x="387858" y="379730"/>
                    <a:pt x="386334" y="382143"/>
                    <a:pt x="384302" y="384175"/>
                  </a:cubicBezTo>
                  <a:cubicBezTo>
                    <a:pt x="382270" y="386207"/>
                    <a:pt x="379984" y="387731"/>
                    <a:pt x="377317" y="388874"/>
                  </a:cubicBezTo>
                  <a:cubicBezTo>
                    <a:pt x="374650" y="390017"/>
                    <a:pt x="371983" y="390525"/>
                    <a:pt x="369062" y="390525"/>
                  </a:cubicBezTo>
                  <a:lnTo>
                    <a:pt x="21463" y="390525"/>
                  </a:lnTo>
                  <a:cubicBezTo>
                    <a:pt x="18669" y="390525"/>
                    <a:pt x="15875" y="390017"/>
                    <a:pt x="13208" y="388874"/>
                  </a:cubicBezTo>
                  <a:cubicBezTo>
                    <a:pt x="10541" y="387731"/>
                    <a:pt x="8255" y="386207"/>
                    <a:pt x="6223" y="384175"/>
                  </a:cubicBezTo>
                  <a:cubicBezTo>
                    <a:pt x="4191" y="382143"/>
                    <a:pt x="2667" y="379857"/>
                    <a:pt x="1524" y="377190"/>
                  </a:cubicBezTo>
                  <a:cubicBezTo>
                    <a:pt x="381" y="374523"/>
                    <a:pt x="0" y="371983"/>
                    <a:pt x="0" y="369062"/>
                  </a:cubicBezTo>
                </a:path>
              </a:pathLst>
            </a:custGeom>
            <a:solidFill>
              <a:srgbClr val="3a3b3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8" name="Group 11"/>
          <p:cNvGrpSpPr/>
          <p:nvPr/>
        </p:nvGrpSpPr>
        <p:grpSpPr>
          <a:xfrm>
            <a:off x="600120" y="4162320"/>
            <a:ext cx="390240" cy="390240"/>
            <a:chOff x="600120" y="4162320"/>
            <a:chExt cx="390240" cy="390240"/>
          </a:xfrm>
        </p:grpSpPr>
        <p:sp>
          <p:nvSpPr>
            <p:cNvPr id="129" name="Freeform 12"/>
            <p:cNvSpPr/>
            <p:nvPr/>
          </p:nvSpPr>
          <p:spPr>
            <a:xfrm>
              <a:off x="600120" y="4162320"/>
              <a:ext cx="390240" cy="390240"/>
            </a:xfrm>
            <a:custGeom>
              <a:avLst/>
              <a:gdLst/>
              <a:ahLst/>
              <a:rect l="l" t="t" r="r" b="b"/>
              <a:pathLst>
                <a:path w="390652" h="390525">
                  <a:moveTo>
                    <a:pt x="0" y="369062"/>
                  </a:moveTo>
                  <a:lnTo>
                    <a:pt x="0" y="21463"/>
                  </a:lnTo>
                  <a:cubicBezTo>
                    <a:pt x="0" y="18669"/>
                    <a:pt x="508" y="15875"/>
                    <a:pt x="1651" y="13208"/>
                  </a:cubicBezTo>
                  <a:cubicBezTo>
                    <a:pt x="2794" y="10541"/>
                    <a:pt x="4318" y="8255"/>
                    <a:pt x="6223" y="6223"/>
                  </a:cubicBezTo>
                  <a:cubicBezTo>
                    <a:pt x="8128" y="4191"/>
                    <a:pt x="10668" y="2667"/>
                    <a:pt x="13208" y="1651"/>
                  </a:cubicBezTo>
                  <a:cubicBezTo>
                    <a:pt x="15748" y="635"/>
                    <a:pt x="18542" y="0"/>
                    <a:pt x="21463" y="0"/>
                  </a:cubicBezTo>
                  <a:lnTo>
                    <a:pt x="369062" y="0"/>
                  </a:lnTo>
                  <a:cubicBezTo>
                    <a:pt x="371856" y="0"/>
                    <a:pt x="374650" y="508"/>
                    <a:pt x="377317" y="1651"/>
                  </a:cubicBezTo>
                  <a:cubicBezTo>
                    <a:pt x="379984" y="2794"/>
                    <a:pt x="382270" y="4318"/>
                    <a:pt x="384302" y="6350"/>
                  </a:cubicBezTo>
                  <a:cubicBezTo>
                    <a:pt x="386334" y="8382"/>
                    <a:pt x="387858" y="10668"/>
                    <a:pt x="389001" y="13335"/>
                  </a:cubicBezTo>
                  <a:cubicBezTo>
                    <a:pt x="390144" y="16002"/>
                    <a:pt x="390652" y="18669"/>
                    <a:pt x="390652" y="21590"/>
                  </a:cubicBezTo>
                  <a:lnTo>
                    <a:pt x="390652" y="369062"/>
                  </a:lnTo>
                  <a:cubicBezTo>
                    <a:pt x="390652" y="371856"/>
                    <a:pt x="390144" y="374650"/>
                    <a:pt x="389001" y="377190"/>
                  </a:cubicBezTo>
                  <a:cubicBezTo>
                    <a:pt x="387858" y="379730"/>
                    <a:pt x="386334" y="382143"/>
                    <a:pt x="384302" y="384175"/>
                  </a:cubicBezTo>
                  <a:cubicBezTo>
                    <a:pt x="382270" y="386207"/>
                    <a:pt x="379984" y="387731"/>
                    <a:pt x="377317" y="388874"/>
                  </a:cubicBezTo>
                  <a:cubicBezTo>
                    <a:pt x="374650" y="390017"/>
                    <a:pt x="371983" y="390525"/>
                    <a:pt x="369062" y="390525"/>
                  </a:cubicBezTo>
                  <a:lnTo>
                    <a:pt x="21463" y="390525"/>
                  </a:lnTo>
                  <a:cubicBezTo>
                    <a:pt x="18669" y="390525"/>
                    <a:pt x="15875" y="390017"/>
                    <a:pt x="13208" y="388874"/>
                  </a:cubicBezTo>
                  <a:cubicBezTo>
                    <a:pt x="10541" y="387731"/>
                    <a:pt x="8255" y="386207"/>
                    <a:pt x="6223" y="384175"/>
                  </a:cubicBezTo>
                  <a:cubicBezTo>
                    <a:pt x="4191" y="382143"/>
                    <a:pt x="2667" y="379857"/>
                    <a:pt x="1524" y="377190"/>
                  </a:cubicBezTo>
                  <a:cubicBezTo>
                    <a:pt x="381" y="374523"/>
                    <a:pt x="0" y="371983"/>
                    <a:pt x="0" y="369062"/>
                  </a:cubicBezTo>
                </a:path>
              </a:pathLst>
            </a:custGeom>
            <a:solidFill>
              <a:srgbClr val="3a3b3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0" name="TextBox 13"/>
          <p:cNvSpPr/>
          <p:nvPr/>
        </p:nvSpPr>
        <p:spPr>
          <a:xfrm>
            <a:off x="600120" y="1075320"/>
            <a:ext cx="3747600" cy="106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4198"/>
              </a:lnSpc>
              <a:buNone/>
            </a:pPr>
            <a:r>
              <a:rPr b="0" lang="en-US" sz="3380" spc="-1" strike="noStrike">
                <a:solidFill>
                  <a:srgbClr val="f2e782"/>
                </a:solidFill>
                <a:latin typeface="Prata"/>
                <a:ea typeface="Prata"/>
              </a:rPr>
              <a:t>Monitoramento e Auditoria</a:t>
            </a:r>
            <a:endParaRPr b="0" lang="pt-BR" sz="3380" spc="-1" strike="noStrike">
              <a:latin typeface="Arial"/>
            </a:endParaRPr>
          </a:p>
        </p:txBody>
      </p:sp>
      <p:sp>
        <p:nvSpPr>
          <p:cNvPr id="131" name="TextBox 14"/>
          <p:cNvSpPr/>
          <p:nvPr/>
        </p:nvSpPr>
        <p:spPr>
          <a:xfrm>
            <a:off x="748440" y="2388240"/>
            <a:ext cx="90000" cy="64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5063"/>
              </a:lnSpc>
              <a:buNone/>
            </a:pPr>
            <a:r>
              <a:rPr b="0" lang="en-US" sz="2020" spc="-1" strike="noStrike">
                <a:solidFill>
                  <a:srgbClr val="cfcbbf"/>
                </a:solidFill>
                <a:latin typeface="Prata"/>
                <a:ea typeface="Prata"/>
              </a:rPr>
              <a:t>1</a:t>
            </a:r>
            <a:endParaRPr b="0" lang="pt-BR" sz="2020" spc="-1" strike="noStrike">
              <a:latin typeface="Arial"/>
            </a:endParaRPr>
          </a:p>
        </p:txBody>
      </p:sp>
      <p:sp>
        <p:nvSpPr>
          <p:cNvPr id="132" name="TextBox 15"/>
          <p:cNvSpPr/>
          <p:nvPr/>
        </p:nvSpPr>
        <p:spPr>
          <a:xfrm>
            <a:off x="714240" y="4159800"/>
            <a:ext cx="16056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835"/>
              </a:lnSpc>
              <a:buNone/>
            </a:pPr>
            <a:r>
              <a:rPr b="0" lang="en-US" sz="2020" spc="-1" strike="noStrike">
                <a:solidFill>
                  <a:srgbClr val="cfcbbf"/>
                </a:solidFill>
                <a:latin typeface="Prata"/>
                <a:ea typeface="Prata"/>
              </a:rPr>
              <a:t>2</a:t>
            </a:r>
            <a:endParaRPr b="0" lang="pt-BR" sz="2020" spc="-1" strike="noStrike">
              <a:latin typeface="Arial"/>
            </a:endParaRPr>
          </a:p>
        </p:txBody>
      </p:sp>
      <p:sp>
        <p:nvSpPr>
          <p:cNvPr id="133" name="TextBox 16"/>
          <p:cNvSpPr/>
          <p:nvPr/>
        </p:nvSpPr>
        <p:spPr>
          <a:xfrm>
            <a:off x="1157400" y="4133160"/>
            <a:ext cx="3659760" cy="140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361"/>
              </a:lnSpc>
              <a:buNone/>
            </a:pPr>
            <a:r>
              <a:rPr b="0" lang="en-US" sz="1679" spc="-1" strike="noStrike">
                <a:solidFill>
                  <a:srgbClr val="cfcbbf"/>
                </a:solidFill>
                <a:latin typeface="Prata"/>
                <a:ea typeface="Prata"/>
              </a:rPr>
              <a:t>Auditoria</a:t>
            </a:r>
            <a:endParaRPr b="0" lang="pt-BR" sz="1679" spc="-1" strike="noStrike">
              <a:latin typeface="Arial"/>
            </a:endParaRPr>
          </a:p>
          <a:p>
            <a:pPr>
              <a:lnSpc>
                <a:spcPts val="2174"/>
              </a:lnSpc>
              <a:buNone/>
            </a:pPr>
            <a:r>
              <a:rPr b="0" lang="en-US" sz="1350" spc="-1" strike="noStrike">
                <a:solidFill>
                  <a:srgbClr val="cfcbbf"/>
                </a:solidFill>
                <a:latin typeface="Raleway"/>
                <a:ea typeface="Raleway"/>
              </a:rPr>
              <a:t>AWS CloudTrail controlará acessos e ações, permitindo revisões de segurança e gerando alertas.</a:t>
            </a:r>
            <a:endParaRPr b="0" lang="pt-BR" sz="1350" spc="-1" strike="noStrike">
              <a:latin typeface="Arial"/>
            </a:endParaRPr>
          </a:p>
          <a:p>
            <a:pPr>
              <a:lnSpc>
                <a:spcPts val="2174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34" name="TextBox 17"/>
          <p:cNvSpPr/>
          <p:nvPr/>
        </p:nvSpPr>
        <p:spPr>
          <a:xfrm>
            <a:off x="1157400" y="2571120"/>
            <a:ext cx="3954240" cy="140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361"/>
              </a:lnSpc>
              <a:buNone/>
            </a:pPr>
            <a:r>
              <a:rPr b="0" lang="en-US" sz="1679" spc="-1" strike="noStrike">
                <a:solidFill>
                  <a:srgbClr val="cfcbbf"/>
                </a:solidFill>
                <a:latin typeface="Prata"/>
                <a:ea typeface="Prata"/>
              </a:rPr>
              <a:t>Monitoramento Contínuo</a:t>
            </a:r>
            <a:endParaRPr b="0" lang="pt-BR" sz="1679" spc="-1" strike="noStrike">
              <a:latin typeface="Arial"/>
            </a:endParaRPr>
          </a:p>
          <a:p>
            <a:pPr>
              <a:lnSpc>
                <a:spcPts val="2174"/>
              </a:lnSpc>
              <a:buNone/>
            </a:pPr>
            <a:r>
              <a:rPr b="0" lang="en-US" sz="1350" spc="-1" strike="noStrike">
                <a:solidFill>
                  <a:srgbClr val="cfcbbf"/>
                </a:solidFill>
                <a:latin typeface="Raleway"/>
                <a:ea typeface="Raleway"/>
              </a:rPr>
              <a:t>O WHMCS será monitorado para identificar atividades suspeitas e evitar ataques, garantindo segurança constante.</a:t>
            </a:r>
            <a:endParaRPr b="0" lang="pt-BR" sz="1350" spc="-1" strike="noStrike">
              <a:latin typeface="Arial"/>
            </a:endParaRPr>
          </a:p>
          <a:p>
            <a:pPr>
              <a:lnSpc>
                <a:spcPts val="2174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2"/>
          <p:cNvGrpSpPr/>
          <p:nvPr/>
        </p:nvGrpSpPr>
        <p:grpSpPr>
          <a:xfrm>
            <a:off x="0" y="0"/>
            <a:ext cx="11429640" cy="8133840"/>
            <a:chOff x="0" y="0"/>
            <a:chExt cx="11429640" cy="8133840"/>
          </a:xfrm>
        </p:grpSpPr>
        <p:sp>
          <p:nvSpPr>
            <p:cNvPr id="136" name="Freeform 3"/>
            <p:cNvSpPr/>
            <p:nvPr/>
          </p:nvSpPr>
          <p:spPr>
            <a:xfrm>
              <a:off x="0" y="0"/>
              <a:ext cx="11429640" cy="8133840"/>
            </a:xfrm>
            <a:custGeom>
              <a:avLst/>
              <a:gdLst/>
              <a:ahLst/>
              <a:rect l="l" t="t" r="r" b="b"/>
              <a:pathLst>
                <a:path w="11430000" h="8134350">
                  <a:moveTo>
                    <a:pt x="0" y="8134350"/>
                  </a:moveTo>
                  <a:lnTo>
                    <a:pt x="11430000" y="8134350"/>
                  </a:lnTo>
                  <a:lnTo>
                    <a:pt x="1143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3f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7" name="Freeform 4"/>
          <p:cNvSpPr/>
          <p:nvPr/>
        </p:nvSpPr>
        <p:spPr>
          <a:xfrm>
            <a:off x="0" y="360"/>
            <a:ext cx="11429640" cy="8133480"/>
          </a:xfrm>
          <a:custGeom>
            <a:avLst/>
            <a:gdLst/>
            <a:ahLst/>
            <a:rect l="l" t="t" r="r" b="b"/>
            <a:pathLst>
              <a:path w="11430000" h="8133845">
                <a:moveTo>
                  <a:pt x="0" y="0"/>
                </a:moveTo>
                <a:lnTo>
                  <a:pt x="11430000" y="0"/>
                </a:lnTo>
                <a:lnTo>
                  <a:pt x="11430000" y="8133845"/>
                </a:lnTo>
                <a:lnTo>
                  <a:pt x="0" y="813384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Freeform 5"/>
          <p:cNvSpPr/>
          <p:nvPr/>
        </p:nvSpPr>
        <p:spPr>
          <a:xfrm>
            <a:off x="0" y="0"/>
            <a:ext cx="11429640" cy="8133840"/>
          </a:xfrm>
          <a:custGeom>
            <a:avLst/>
            <a:gdLst/>
            <a:ahLst/>
            <a:rect l="l" t="t" r="r" b="b"/>
            <a:pathLst>
              <a:path w="11430000" h="8134350">
                <a:moveTo>
                  <a:pt x="0" y="0"/>
                </a:moveTo>
                <a:lnTo>
                  <a:pt x="11430000" y="0"/>
                </a:lnTo>
                <a:lnTo>
                  <a:pt x="11430000" y="8134350"/>
                </a:lnTo>
                <a:lnTo>
                  <a:pt x="0" y="813435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39" name="Group 6"/>
          <p:cNvGrpSpPr/>
          <p:nvPr/>
        </p:nvGrpSpPr>
        <p:grpSpPr>
          <a:xfrm>
            <a:off x="0" y="7200"/>
            <a:ext cx="11429640" cy="8133480"/>
            <a:chOff x="0" y="7200"/>
            <a:chExt cx="11429640" cy="8133480"/>
          </a:xfrm>
        </p:grpSpPr>
        <p:sp>
          <p:nvSpPr>
            <p:cNvPr id="140" name="Freeform 7"/>
            <p:cNvSpPr/>
            <p:nvPr/>
          </p:nvSpPr>
          <p:spPr>
            <a:xfrm>
              <a:off x="0" y="7200"/>
              <a:ext cx="11429640" cy="8133480"/>
            </a:xfrm>
            <a:custGeom>
              <a:avLst/>
              <a:gdLst/>
              <a:ahLst/>
              <a:rect l="l" t="t" r="r" b="b"/>
              <a:pathLst>
                <a:path w="11430000" h="8133842">
                  <a:moveTo>
                    <a:pt x="0" y="0"/>
                  </a:moveTo>
                  <a:lnTo>
                    <a:pt x="0" y="8133842"/>
                  </a:lnTo>
                  <a:lnTo>
                    <a:pt x="11430000" y="8133842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1b1c1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1" name="Freeform 8"/>
          <p:cNvSpPr/>
          <p:nvPr/>
        </p:nvSpPr>
        <p:spPr>
          <a:xfrm>
            <a:off x="0" y="360"/>
            <a:ext cx="11429640" cy="2143440"/>
          </a:xfrm>
          <a:custGeom>
            <a:avLst/>
            <a:gdLst/>
            <a:ahLst/>
            <a:rect l="l" t="t" r="r" b="b"/>
            <a:pathLst>
              <a:path w="11430000" h="2143763">
                <a:moveTo>
                  <a:pt x="0" y="0"/>
                </a:moveTo>
                <a:lnTo>
                  <a:pt x="11430000" y="0"/>
                </a:lnTo>
                <a:lnTo>
                  <a:pt x="11430000" y="2143763"/>
                </a:lnTo>
                <a:lnTo>
                  <a:pt x="0" y="214376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42" name="Group 9"/>
          <p:cNvGrpSpPr/>
          <p:nvPr/>
        </p:nvGrpSpPr>
        <p:grpSpPr>
          <a:xfrm>
            <a:off x="4946040" y="3409920"/>
            <a:ext cx="1547280" cy="4257360"/>
            <a:chOff x="4946040" y="3409920"/>
            <a:chExt cx="1547280" cy="4257360"/>
          </a:xfrm>
        </p:grpSpPr>
        <p:sp>
          <p:nvSpPr>
            <p:cNvPr id="143" name="Freeform 10"/>
            <p:cNvSpPr/>
            <p:nvPr/>
          </p:nvSpPr>
          <p:spPr>
            <a:xfrm>
              <a:off x="5705280" y="3409920"/>
              <a:ext cx="18720" cy="4257360"/>
            </a:xfrm>
            <a:custGeom>
              <a:avLst/>
              <a:gdLst/>
              <a:ahLst/>
              <a:rect l="l" t="t" r="r" b="b"/>
              <a:pathLst>
                <a:path w="19050" h="4257675">
                  <a:moveTo>
                    <a:pt x="0" y="4248150"/>
                  </a:moveTo>
                  <a:lnTo>
                    <a:pt x="0" y="9525"/>
                  </a:lnTo>
                  <a:cubicBezTo>
                    <a:pt x="0" y="6858"/>
                    <a:pt x="889" y="4699"/>
                    <a:pt x="2794" y="2794"/>
                  </a:cubicBezTo>
                  <a:cubicBezTo>
                    <a:pt x="4699" y="889"/>
                    <a:pt x="6858" y="0"/>
                    <a:pt x="9525" y="0"/>
                  </a:cubicBezTo>
                  <a:cubicBezTo>
                    <a:pt x="12192" y="0"/>
                    <a:pt x="14351" y="889"/>
                    <a:pt x="16256" y="2794"/>
                  </a:cubicBezTo>
                  <a:cubicBezTo>
                    <a:pt x="18161" y="4699"/>
                    <a:pt x="19050" y="6858"/>
                    <a:pt x="19050" y="9525"/>
                  </a:cubicBezTo>
                  <a:lnTo>
                    <a:pt x="19050" y="4248150"/>
                  </a:lnTo>
                  <a:cubicBezTo>
                    <a:pt x="19050" y="4250817"/>
                    <a:pt x="18161" y="4252976"/>
                    <a:pt x="16256" y="4254881"/>
                  </a:cubicBezTo>
                  <a:cubicBezTo>
                    <a:pt x="14351" y="4256786"/>
                    <a:pt x="12192" y="4257675"/>
                    <a:pt x="9525" y="4257675"/>
                  </a:cubicBezTo>
                  <a:cubicBezTo>
                    <a:pt x="6858" y="4257675"/>
                    <a:pt x="4699" y="4256786"/>
                    <a:pt x="2794" y="4254881"/>
                  </a:cubicBezTo>
                  <a:cubicBezTo>
                    <a:pt x="889" y="4252976"/>
                    <a:pt x="0" y="4250817"/>
                    <a:pt x="0" y="4248150"/>
                  </a:cubicBezTo>
                </a:path>
              </a:pathLst>
            </a:custGeom>
            <a:solidFill>
              <a:srgbClr val="53545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" name="Freeform 11"/>
            <p:cNvSpPr/>
            <p:nvPr/>
          </p:nvSpPr>
          <p:spPr>
            <a:xfrm>
              <a:off x="4946040" y="3781440"/>
              <a:ext cx="599760" cy="18720"/>
            </a:xfrm>
            <a:custGeom>
              <a:avLst/>
              <a:gdLst/>
              <a:ahLst/>
              <a:rect l="l" t="t" r="r" b="b"/>
              <a:pathLst>
                <a:path w="600075" h="19050">
                  <a:moveTo>
                    <a:pt x="0" y="9525"/>
                  </a:moveTo>
                  <a:cubicBezTo>
                    <a:pt x="0" y="6858"/>
                    <a:pt x="889" y="4699"/>
                    <a:pt x="2794" y="2794"/>
                  </a:cubicBezTo>
                  <a:cubicBezTo>
                    <a:pt x="4699" y="889"/>
                    <a:pt x="6858" y="0"/>
                    <a:pt x="9525" y="0"/>
                  </a:cubicBezTo>
                  <a:lnTo>
                    <a:pt x="590550" y="0"/>
                  </a:lnTo>
                  <a:cubicBezTo>
                    <a:pt x="593217" y="0"/>
                    <a:pt x="595376" y="889"/>
                    <a:pt x="597281" y="2794"/>
                  </a:cubicBezTo>
                  <a:cubicBezTo>
                    <a:pt x="599186" y="4699"/>
                    <a:pt x="600075" y="6858"/>
                    <a:pt x="600075" y="9525"/>
                  </a:cubicBezTo>
                  <a:cubicBezTo>
                    <a:pt x="600075" y="12192"/>
                    <a:pt x="599186" y="14351"/>
                    <a:pt x="597281" y="16256"/>
                  </a:cubicBezTo>
                  <a:cubicBezTo>
                    <a:pt x="595376" y="18161"/>
                    <a:pt x="593217" y="19050"/>
                    <a:pt x="590550" y="19050"/>
                  </a:cubicBezTo>
                  <a:lnTo>
                    <a:pt x="9525" y="19050"/>
                  </a:lnTo>
                  <a:cubicBezTo>
                    <a:pt x="6858" y="19050"/>
                    <a:pt x="4699" y="18161"/>
                    <a:pt x="2794" y="16256"/>
                  </a:cubicBezTo>
                  <a:cubicBezTo>
                    <a:pt x="889" y="14351"/>
                    <a:pt x="0" y="12192"/>
                    <a:pt x="0" y="9525"/>
                  </a:cubicBezTo>
                </a:path>
              </a:pathLst>
            </a:custGeom>
            <a:solidFill>
              <a:srgbClr val="53545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" name="Freeform 12"/>
            <p:cNvSpPr/>
            <p:nvPr/>
          </p:nvSpPr>
          <p:spPr>
            <a:xfrm>
              <a:off x="5526720" y="3600360"/>
              <a:ext cx="380880" cy="390240"/>
            </a:xfrm>
            <a:custGeom>
              <a:avLst/>
              <a:gdLst/>
              <a:ahLst/>
              <a:rect l="l" t="t" r="r" b="b"/>
              <a:pathLst>
                <a:path w="381254" h="390779">
                  <a:moveTo>
                    <a:pt x="127" y="369189"/>
                  </a:moveTo>
                  <a:lnTo>
                    <a:pt x="127" y="21590"/>
                  </a:lnTo>
                  <a:cubicBezTo>
                    <a:pt x="127" y="18796"/>
                    <a:pt x="635" y="16002"/>
                    <a:pt x="1778" y="13335"/>
                  </a:cubicBezTo>
                  <a:cubicBezTo>
                    <a:pt x="2921" y="10668"/>
                    <a:pt x="4445" y="8382"/>
                    <a:pt x="6477" y="6350"/>
                  </a:cubicBezTo>
                  <a:cubicBezTo>
                    <a:pt x="8509" y="4318"/>
                    <a:pt x="10795" y="2794"/>
                    <a:pt x="13462" y="1651"/>
                  </a:cubicBezTo>
                  <a:cubicBezTo>
                    <a:pt x="16129" y="508"/>
                    <a:pt x="18796" y="0"/>
                    <a:pt x="21717" y="0"/>
                  </a:cubicBezTo>
                  <a:lnTo>
                    <a:pt x="359664" y="0"/>
                  </a:lnTo>
                  <a:cubicBezTo>
                    <a:pt x="362458" y="0"/>
                    <a:pt x="365252" y="508"/>
                    <a:pt x="367919" y="1651"/>
                  </a:cubicBezTo>
                  <a:cubicBezTo>
                    <a:pt x="370586" y="2794"/>
                    <a:pt x="372872" y="4318"/>
                    <a:pt x="374904" y="6350"/>
                  </a:cubicBezTo>
                  <a:cubicBezTo>
                    <a:pt x="376936" y="8382"/>
                    <a:pt x="378460" y="10668"/>
                    <a:pt x="379603" y="13335"/>
                  </a:cubicBezTo>
                  <a:cubicBezTo>
                    <a:pt x="380746" y="16002"/>
                    <a:pt x="381254" y="18669"/>
                    <a:pt x="381254" y="21590"/>
                  </a:cubicBezTo>
                  <a:lnTo>
                    <a:pt x="381254" y="369189"/>
                  </a:lnTo>
                  <a:cubicBezTo>
                    <a:pt x="381254" y="371983"/>
                    <a:pt x="380746" y="374777"/>
                    <a:pt x="379603" y="377444"/>
                  </a:cubicBezTo>
                  <a:cubicBezTo>
                    <a:pt x="378460" y="380111"/>
                    <a:pt x="376936" y="382397"/>
                    <a:pt x="374904" y="384429"/>
                  </a:cubicBezTo>
                  <a:cubicBezTo>
                    <a:pt x="372872" y="386461"/>
                    <a:pt x="370586" y="387985"/>
                    <a:pt x="367919" y="389128"/>
                  </a:cubicBezTo>
                  <a:cubicBezTo>
                    <a:pt x="365252" y="390271"/>
                    <a:pt x="362585" y="390779"/>
                    <a:pt x="359664" y="390779"/>
                  </a:cubicBezTo>
                  <a:lnTo>
                    <a:pt x="21590" y="390779"/>
                  </a:lnTo>
                  <a:cubicBezTo>
                    <a:pt x="18796" y="390779"/>
                    <a:pt x="16002" y="390271"/>
                    <a:pt x="13335" y="389128"/>
                  </a:cubicBezTo>
                  <a:cubicBezTo>
                    <a:pt x="10668" y="387985"/>
                    <a:pt x="8382" y="386461"/>
                    <a:pt x="6350" y="384429"/>
                  </a:cubicBezTo>
                  <a:cubicBezTo>
                    <a:pt x="4318" y="382397"/>
                    <a:pt x="2794" y="380111"/>
                    <a:pt x="1651" y="377444"/>
                  </a:cubicBezTo>
                  <a:cubicBezTo>
                    <a:pt x="508" y="374777"/>
                    <a:pt x="0" y="372110"/>
                    <a:pt x="0" y="369189"/>
                  </a:cubicBezTo>
                </a:path>
              </a:pathLst>
            </a:custGeom>
            <a:solidFill>
              <a:srgbClr val="3a3b3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" name="Freeform 13"/>
            <p:cNvSpPr/>
            <p:nvPr/>
          </p:nvSpPr>
          <p:spPr>
            <a:xfrm>
              <a:off x="5893560" y="4638600"/>
              <a:ext cx="599760" cy="18720"/>
            </a:xfrm>
            <a:custGeom>
              <a:avLst/>
              <a:gdLst/>
              <a:ahLst/>
              <a:rect l="l" t="t" r="r" b="b"/>
              <a:pathLst>
                <a:path w="600075" h="19050">
                  <a:moveTo>
                    <a:pt x="0" y="9525"/>
                  </a:moveTo>
                  <a:cubicBezTo>
                    <a:pt x="0" y="6858"/>
                    <a:pt x="889" y="4699"/>
                    <a:pt x="2794" y="2794"/>
                  </a:cubicBezTo>
                  <a:cubicBezTo>
                    <a:pt x="4699" y="889"/>
                    <a:pt x="6858" y="0"/>
                    <a:pt x="9525" y="0"/>
                  </a:cubicBezTo>
                  <a:lnTo>
                    <a:pt x="590550" y="0"/>
                  </a:lnTo>
                  <a:cubicBezTo>
                    <a:pt x="593217" y="0"/>
                    <a:pt x="595376" y="889"/>
                    <a:pt x="597281" y="2794"/>
                  </a:cubicBezTo>
                  <a:cubicBezTo>
                    <a:pt x="599186" y="4699"/>
                    <a:pt x="600075" y="6858"/>
                    <a:pt x="600075" y="9525"/>
                  </a:cubicBezTo>
                  <a:cubicBezTo>
                    <a:pt x="600075" y="12192"/>
                    <a:pt x="599186" y="14351"/>
                    <a:pt x="597281" y="16256"/>
                  </a:cubicBezTo>
                  <a:cubicBezTo>
                    <a:pt x="595376" y="18161"/>
                    <a:pt x="593217" y="19050"/>
                    <a:pt x="590550" y="19050"/>
                  </a:cubicBezTo>
                  <a:lnTo>
                    <a:pt x="9652" y="19050"/>
                  </a:lnTo>
                  <a:cubicBezTo>
                    <a:pt x="6985" y="19050"/>
                    <a:pt x="4826" y="18161"/>
                    <a:pt x="2921" y="16256"/>
                  </a:cubicBezTo>
                  <a:cubicBezTo>
                    <a:pt x="1016" y="14351"/>
                    <a:pt x="127" y="12192"/>
                    <a:pt x="127" y="9525"/>
                  </a:cubicBezTo>
                </a:path>
              </a:pathLst>
            </a:custGeom>
            <a:solidFill>
              <a:srgbClr val="53545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" name="Freeform 14"/>
            <p:cNvSpPr/>
            <p:nvPr/>
          </p:nvSpPr>
          <p:spPr>
            <a:xfrm>
              <a:off x="5522040" y="4457520"/>
              <a:ext cx="390600" cy="390600"/>
            </a:xfrm>
            <a:custGeom>
              <a:avLst/>
              <a:gdLst/>
              <a:ahLst/>
              <a:rect l="l" t="t" r="r" b="b"/>
              <a:pathLst>
                <a:path w="390906" h="390906">
                  <a:moveTo>
                    <a:pt x="254" y="369189"/>
                  </a:moveTo>
                  <a:lnTo>
                    <a:pt x="254" y="21590"/>
                  </a:lnTo>
                  <a:cubicBezTo>
                    <a:pt x="254" y="18796"/>
                    <a:pt x="762" y="16002"/>
                    <a:pt x="1905" y="13335"/>
                  </a:cubicBezTo>
                  <a:cubicBezTo>
                    <a:pt x="3048" y="10668"/>
                    <a:pt x="4572" y="8382"/>
                    <a:pt x="6604" y="6350"/>
                  </a:cubicBezTo>
                  <a:cubicBezTo>
                    <a:pt x="8636" y="4318"/>
                    <a:pt x="10922" y="2794"/>
                    <a:pt x="13589" y="1651"/>
                  </a:cubicBezTo>
                  <a:cubicBezTo>
                    <a:pt x="16256" y="508"/>
                    <a:pt x="18923" y="0"/>
                    <a:pt x="21844" y="0"/>
                  </a:cubicBezTo>
                  <a:lnTo>
                    <a:pt x="369316" y="0"/>
                  </a:lnTo>
                  <a:cubicBezTo>
                    <a:pt x="372110" y="0"/>
                    <a:pt x="374904" y="508"/>
                    <a:pt x="377571" y="1651"/>
                  </a:cubicBezTo>
                  <a:cubicBezTo>
                    <a:pt x="380238" y="2794"/>
                    <a:pt x="382524" y="4318"/>
                    <a:pt x="384556" y="6350"/>
                  </a:cubicBezTo>
                  <a:cubicBezTo>
                    <a:pt x="386588" y="8382"/>
                    <a:pt x="388112" y="10668"/>
                    <a:pt x="389255" y="13335"/>
                  </a:cubicBezTo>
                  <a:cubicBezTo>
                    <a:pt x="390398" y="16002"/>
                    <a:pt x="390906" y="18669"/>
                    <a:pt x="390906" y="21590"/>
                  </a:cubicBezTo>
                  <a:lnTo>
                    <a:pt x="390906" y="369316"/>
                  </a:lnTo>
                  <a:cubicBezTo>
                    <a:pt x="390906" y="372110"/>
                    <a:pt x="390398" y="374904"/>
                    <a:pt x="389255" y="377571"/>
                  </a:cubicBezTo>
                  <a:cubicBezTo>
                    <a:pt x="388112" y="380238"/>
                    <a:pt x="386588" y="382524"/>
                    <a:pt x="384556" y="384556"/>
                  </a:cubicBezTo>
                  <a:cubicBezTo>
                    <a:pt x="382524" y="386588"/>
                    <a:pt x="380238" y="388112"/>
                    <a:pt x="377571" y="389255"/>
                  </a:cubicBezTo>
                  <a:cubicBezTo>
                    <a:pt x="374904" y="390398"/>
                    <a:pt x="372237" y="390906"/>
                    <a:pt x="369316" y="390906"/>
                  </a:cubicBezTo>
                  <a:lnTo>
                    <a:pt x="21590" y="390906"/>
                  </a:lnTo>
                  <a:cubicBezTo>
                    <a:pt x="18796" y="390906"/>
                    <a:pt x="16002" y="390398"/>
                    <a:pt x="13335" y="389255"/>
                  </a:cubicBezTo>
                  <a:cubicBezTo>
                    <a:pt x="10668" y="388112"/>
                    <a:pt x="8382" y="386588"/>
                    <a:pt x="6350" y="384556"/>
                  </a:cubicBezTo>
                  <a:cubicBezTo>
                    <a:pt x="4318" y="382524"/>
                    <a:pt x="2794" y="380238"/>
                    <a:pt x="1651" y="377571"/>
                  </a:cubicBezTo>
                  <a:cubicBezTo>
                    <a:pt x="508" y="374904"/>
                    <a:pt x="0" y="372237"/>
                    <a:pt x="0" y="369316"/>
                  </a:cubicBezTo>
                </a:path>
              </a:pathLst>
            </a:custGeom>
            <a:solidFill>
              <a:srgbClr val="3a3b3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" name="Freeform 15"/>
            <p:cNvSpPr/>
            <p:nvPr/>
          </p:nvSpPr>
          <p:spPr>
            <a:xfrm>
              <a:off x="4946040" y="5495760"/>
              <a:ext cx="599760" cy="18720"/>
            </a:xfrm>
            <a:custGeom>
              <a:avLst/>
              <a:gdLst/>
              <a:ahLst/>
              <a:rect l="l" t="t" r="r" b="b"/>
              <a:pathLst>
                <a:path w="600075" h="19050">
                  <a:moveTo>
                    <a:pt x="0" y="9525"/>
                  </a:moveTo>
                  <a:cubicBezTo>
                    <a:pt x="0" y="6858"/>
                    <a:pt x="889" y="4699"/>
                    <a:pt x="2794" y="2794"/>
                  </a:cubicBezTo>
                  <a:cubicBezTo>
                    <a:pt x="4699" y="889"/>
                    <a:pt x="6858" y="0"/>
                    <a:pt x="9525" y="0"/>
                  </a:cubicBezTo>
                  <a:lnTo>
                    <a:pt x="590550" y="0"/>
                  </a:lnTo>
                  <a:cubicBezTo>
                    <a:pt x="593217" y="0"/>
                    <a:pt x="595376" y="889"/>
                    <a:pt x="597281" y="2794"/>
                  </a:cubicBezTo>
                  <a:cubicBezTo>
                    <a:pt x="599186" y="4699"/>
                    <a:pt x="600075" y="6858"/>
                    <a:pt x="600075" y="9525"/>
                  </a:cubicBezTo>
                  <a:cubicBezTo>
                    <a:pt x="600075" y="12192"/>
                    <a:pt x="599186" y="14351"/>
                    <a:pt x="597281" y="16256"/>
                  </a:cubicBezTo>
                  <a:cubicBezTo>
                    <a:pt x="595376" y="18161"/>
                    <a:pt x="593217" y="19050"/>
                    <a:pt x="590550" y="19050"/>
                  </a:cubicBezTo>
                  <a:lnTo>
                    <a:pt x="9525" y="19050"/>
                  </a:lnTo>
                  <a:cubicBezTo>
                    <a:pt x="6858" y="19050"/>
                    <a:pt x="4699" y="18161"/>
                    <a:pt x="2794" y="16256"/>
                  </a:cubicBezTo>
                  <a:cubicBezTo>
                    <a:pt x="889" y="14351"/>
                    <a:pt x="0" y="12192"/>
                    <a:pt x="0" y="9525"/>
                  </a:cubicBezTo>
                </a:path>
              </a:pathLst>
            </a:custGeom>
            <a:solidFill>
              <a:srgbClr val="53545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" name="Freeform 16"/>
            <p:cNvSpPr/>
            <p:nvPr/>
          </p:nvSpPr>
          <p:spPr>
            <a:xfrm>
              <a:off x="5526720" y="5314680"/>
              <a:ext cx="380880" cy="380880"/>
            </a:xfrm>
            <a:custGeom>
              <a:avLst/>
              <a:gdLst/>
              <a:ahLst/>
              <a:rect l="l" t="t" r="r" b="b"/>
              <a:pathLst>
                <a:path w="381254" h="381254">
                  <a:moveTo>
                    <a:pt x="127" y="359664"/>
                  </a:moveTo>
                  <a:lnTo>
                    <a:pt x="127" y="21590"/>
                  </a:lnTo>
                  <a:cubicBezTo>
                    <a:pt x="127" y="18796"/>
                    <a:pt x="635" y="16002"/>
                    <a:pt x="1778" y="13335"/>
                  </a:cubicBezTo>
                  <a:cubicBezTo>
                    <a:pt x="2921" y="10668"/>
                    <a:pt x="4445" y="8382"/>
                    <a:pt x="6477" y="6350"/>
                  </a:cubicBezTo>
                  <a:cubicBezTo>
                    <a:pt x="8509" y="4318"/>
                    <a:pt x="10795" y="2794"/>
                    <a:pt x="13462" y="1651"/>
                  </a:cubicBezTo>
                  <a:cubicBezTo>
                    <a:pt x="16129" y="508"/>
                    <a:pt x="18796" y="0"/>
                    <a:pt x="21717" y="0"/>
                  </a:cubicBezTo>
                  <a:lnTo>
                    <a:pt x="359664" y="0"/>
                  </a:lnTo>
                  <a:cubicBezTo>
                    <a:pt x="362458" y="0"/>
                    <a:pt x="365252" y="508"/>
                    <a:pt x="367919" y="1651"/>
                  </a:cubicBezTo>
                  <a:cubicBezTo>
                    <a:pt x="370586" y="2794"/>
                    <a:pt x="372872" y="4318"/>
                    <a:pt x="374904" y="6350"/>
                  </a:cubicBezTo>
                  <a:cubicBezTo>
                    <a:pt x="376936" y="8382"/>
                    <a:pt x="378460" y="10668"/>
                    <a:pt x="379603" y="13335"/>
                  </a:cubicBezTo>
                  <a:cubicBezTo>
                    <a:pt x="380746" y="16002"/>
                    <a:pt x="381254" y="18669"/>
                    <a:pt x="381254" y="21590"/>
                  </a:cubicBezTo>
                  <a:lnTo>
                    <a:pt x="381254" y="359664"/>
                  </a:lnTo>
                  <a:cubicBezTo>
                    <a:pt x="381254" y="362458"/>
                    <a:pt x="380746" y="365252"/>
                    <a:pt x="379603" y="367919"/>
                  </a:cubicBezTo>
                  <a:cubicBezTo>
                    <a:pt x="378460" y="370586"/>
                    <a:pt x="376936" y="372872"/>
                    <a:pt x="374904" y="374904"/>
                  </a:cubicBezTo>
                  <a:cubicBezTo>
                    <a:pt x="372872" y="376936"/>
                    <a:pt x="370586" y="378460"/>
                    <a:pt x="367919" y="379603"/>
                  </a:cubicBezTo>
                  <a:cubicBezTo>
                    <a:pt x="365252" y="380746"/>
                    <a:pt x="362585" y="381254"/>
                    <a:pt x="359664" y="381254"/>
                  </a:cubicBezTo>
                  <a:lnTo>
                    <a:pt x="21590" y="381254"/>
                  </a:lnTo>
                  <a:cubicBezTo>
                    <a:pt x="18796" y="381254"/>
                    <a:pt x="16002" y="380746"/>
                    <a:pt x="13335" y="379603"/>
                  </a:cubicBezTo>
                  <a:cubicBezTo>
                    <a:pt x="10668" y="378460"/>
                    <a:pt x="8382" y="376936"/>
                    <a:pt x="6350" y="374904"/>
                  </a:cubicBezTo>
                  <a:cubicBezTo>
                    <a:pt x="4318" y="372872"/>
                    <a:pt x="2794" y="370586"/>
                    <a:pt x="1651" y="367919"/>
                  </a:cubicBezTo>
                  <a:cubicBezTo>
                    <a:pt x="508" y="365252"/>
                    <a:pt x="0" y="362585"/>
                    <a:pt x="0" y="359664"/>
                  </a:cubicBezTo>
                </a:path>
              </a:pathLst>
            </a:custGeom>
            <a:solidFill>
              <a:srgbClr val="3a3b3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" name="Freeform 17"/>
            <p:cNvSpPr/>
            <p:nvPr/>
          </p:nvSpPr>
          <p:spPr>
            <a:xfrm>
              <a:off x="5893560" y="6400800"/>
              <a:ext cx="599760" cy="18720"/>
            </a:xfrm>
            <a:custGeom>
              <a:avLst/>
              <a:gdLst/>
              <a:ahLst/>
              <a:rect l="l" t="t" r="r" b="b"/>
              <a:pathLst>
                <a:path w="600075" h="19050">
                  <a:moveTo>
                    <a:pt x="0" y="9525"/>
                  </a:moveTo>
                  <a:cubicBezTo>
                    <a:pt x="0" y="6858"/>
                    <a:pt x="889" y="4699"/>
                    <a:pt x="2794" y="2794"/>
                  </a:cubicBezTo>
                  <a:cubicBezTo>
                    <a:pt x="4699" y="889"/>
                    <a:pt x="6858" y="0"/>
                    <a:pt x="9525" y="0"/>
                  </a:cubicBezTo>
                  <a:lnTo>
                    <a:pt x="590550" y="0"/>
                  </a:lnTo>
                  <a:cubicBezTo>
                    <a:pt x="593217" y="0"/>
                    <a:pt x="595376" y="889"/>
                    <a:pt x="597281" y="2794"/>
                  </a:cubicBezTo>
                  <a:cubicBezTo>
                    <a:pt x="599186" y="4699"/>
                    <a:pt x="600075" y="6858"/>
                    <a:pt x="600075" y="9525"/>
                  </a:cubicBezTo>
                  <a:cubicBezTo>
                    <a:pt x="600075" y="12192"/>
                    <a:pt x="599186" y="14351"/>
                    <a:pt x="597281" y="16256"/>
                  </a:cubicBezTo>
                  <a:cubicBezTo>
                    <a:pt x="595376" y="18161"/>
                    <a:pt x="593217" y="19050"/>
                    <a:pt x="590550" y="19050"/>
                  </a:cubicBezTo>
                  <a:lnTo>
                    <a:pt x="9652" y="19050"/>
                  </a:lnTo>
                  <a:cubicBezTo>
                    <a:pt x="6985" y="19050"/>
                    <a:pt x="4826" y="18161"/>
                    <a:pt x="2921" y="16256"/>
                  </a:cubicBezTo>
                  <a:cubicBezTo>
                    <a:pt x="1016" y="14351"/>
                    <a:pt x="127" y="12192"/>
                    <a:pt x="127" y="9525"/>
                  </a:cubicBezTo>
                </a:path>
              </a:pathLst>
            </a:custGeom>
            <a:solidFill>
              <a:srgbClr val="53545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" name="Freeform 18"/>
            <p:cNvSpPr/>
            <p:nvPr/>
          </p:nvSpPr>
          <p:spPr>
            <a:xfrm>
              <a:off x="5522040" y="6219720"/>
              <a:ext cx="390600" cy="380880"/>
            </a:xfrm>
            <a:custGeom>
              <a:avLst/>
              <a:gdLst/>
              <a:ahLst/>
              <a:rect l="l" t="t" r="r" b="b"/>
              <a:pathLst>
                <a:path w="390906" h="381254">
                  <a:moveTo>
                    <a:pt x="254" y="359664"/>
                  </a:moveTo>
                  <a:lnTo>
                    <a:pt x="254" y="21590"/>
                  </a:lnTo>
                  <a:cubicBezTo>
                    <a:pt x="254" y="18796"/>
                    <a:pt x="762" y="16002"/>
                    <a:pt x="1905" y="13335"/>
                  </a:cubicBezTo>
                  <a:cubicBezTo>
                    <a:pt x="3048" y="10668"/>
                    <a:pt x="4572" y="8382"/>
                    <a:pt x="6604" y="6350"/>
                  </a:cubicBezTo>
                  <a:cubicBezTo>
                    <a:pt x="8636" y="4318"/>
                    <a:pt x="10922" y="2794"/>
                    <a:pt x="13589" y="1651"/>
                  </a:cubicBezTo>
                  <a:cubicBezTo>
                    <a:pt x="16256" y="508"/>
                    <a:pt x="18923" y="0"/>
                    <a:pt x="21844" y="0"/>
                  </a:cubicBezTo>
                  <a:lnTo>
                    <a:pt x="369316" y="0"/>
                  </a:lnTo>
                  <a:cubicBezTo>
                    <a:pt x="372110" y="0"/>
                    <a:pt x="374904" y="508"/>
                    <a:pt x="377571" y="1651"/>
                  </a:cubicBezTo>
                  <a:cubicBezTo>
                    <a:pt x="380238" y="2794"/>
                    <a:pt x="382524" y="4318"/>
                    <a:pt x="384556" y="6350"/>
                  </a:cubicBezTo>
                  <a:cubicBezTo>
                    <a:pt x="386588" y="8382"/>
                    <a:pt x="388112" y="10668"/>
                    <a:pt x="389255" y="13335"/>
                  </a:cubicBezTo>
                  <a:cubicBezTo>
                    <a:pt x="390398" y="16002"/>
                    <a:pt x="390906" y="18669"/>
                    <a:pt x="390906" y="21590"/>
                  </a:cubicBezTo>
                  <a:lnTo>
                    <a:pt x="390906" y="359664"/>
                  </a:lnTo>
                  <a:cubicBezTo>
                    <a:pt x="390906" y="362458"/>
                    <a:pt x="390398" y="365252"/>
                    <a:pt x="389255" y="367919"/>
                  </a:cubicBezTo>
                  <a:cubicBezTo>
                    <a:pt x="388112" y="370586"/>
                    <a:pt x="386588" y="372872"/>
                    <a:pt x="384556" y="374904"/>
                  </a:cubicBezTo>
                  <a:cubicBezTo>
                    <a:pt x="382524" y="376936"/>
                    <a:pt x="380238" y="378460"/>
                    <a:pt x="377571" y="379603"/>
                  </a:cubicBezTo>
                  <a:cubicBezTo>
                    <a:pt x="374904" y="380746"/>
                    <a:pt x="372237" y="381254"/>
                    <a:pt x="369316" y="381254"/>
                  </a:cubicBezTo>
                  <a:lnTo>
                    <a:pt x="21590" y="381254"/>
                  </a:lnTo>
                  <a:cubicBezTo>
                    <a:pt x="18796" y="381254"/>
                    <a:pt x="16002" y="380746"/>
                    <a:pt x="13335" y="379603"/>
                  </a:cubicBezTo>
                  <a:cubicBezTo>
                    <a:pt x="10668" y="378460"/>
                    <a:pt x="8382" y="376936"/>
                    <a:pt x="6350" y="374904"/>
                  </a:cubicBezTo>
                  <a:cubicBezTo>
                    <a:pt x="4318" y="372872"/>
                    <a:pt x="2794" y="370586"/>
                    <a:pt x="1651" y="367919"/>
                  </a:cubicBezTo>
                  <a:cubicBezTo>
                    <a:pt x="508" y="365252"/>
                    <a:pt x="0" y="362585"/>
                    <a:pt x="0" y="359664"/>
                  </a:cubicBezTo>
                </a:path>
              </a:pathLst>
            </a:custGeom>
            <a:solidFill>
              <a:srgbClr val="3a3b3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2" name="TextBox 19"/>
          <p:cNvSpPr/>
          <p:nvPr/>
        </p:nvSpPr>
        <p:spPr>
          <a:xfrm>
            <a:off x="600120" y="2551680"/>
            <a:ext cx="5253120" cy="11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4725"/>
              </a:lnSpc>
              <a:buNone/>
            </a:pPr>
            <a:r>
              <a:rPr b="0" lang="en-US" sz="3380" spc="-1" strike="noStrike">
                <a:solidFill>
                  <a:srgbClr val="f2e782"/>
                </a:solidFill>
                <a:latin typeface="Prata"/>
                <a:ea typeface="Prata"/>
              </a:rPr>
              <a:t>Plano de Implementação</a:t>
            </a:r>
            <a:endParaRPr b="0" lang="pt-BR" sz="3380" spc="-1" strike="noStrike">
              <a:latin typeface="Arial"/>
            </a:endParaRPr>
          </a:p>
        </p:txBody>
      </p:sp>
      <p:sp>
        <p:nvSpPr>
          <p:cNvPr id="153" name="TextBox 20"/>
          <p:cNvSpPr/>
          <p:nvPr/>
        </p:nvSpPr>
        <p:spPr>
          <a:xfrm>
            <a:off x="5609880" y="3377880"/>
            <a:ext cx="219240" cy="64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5063"/>
              </a:lnSpc>
              <a:buNone/>
            </a:pPr>
            <a:r>
              <a:rPr b="0" lang="en-US" sz="2020" spc="-1" strike="noStrike">
                <a:solidFill>
                  <a:srgbClr val="cfcbbf"/>
                </a:solidFill>
                <a:latin typeface="Prata"/>
                <a:ea typeface="Prata"/>
              </a:rPr>
              <a:t>1</a:t>
            </a:r>
            <a:endParaRPr b="0" lang="pt-BR" sz="2020" spc="-1" strike="noStrike">
              <a:latin typeface="Arial"/>
            </a:endParaRPr>
          </a:p>
        </p:txBody>
      </p:sp>
      <p:sp>
        <p:nvSpPr>
          <p:cNvPr id="154" name="TextBox 21"/>
          <p:cNvSpPr/>
          <p:nvPr/>
        </p:nvSpPr>
        <p:spPr>
          <a:xfrm>
            <a:off x="1755720" y="3552120"/>
            <a:ext cx="307620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361"/>
              </a:lnSpc>
              <a:buNone/>
            </a:pPr>
            <a:r>
              <a:rPr b="0" lang="en-US" sz="1679" spc="-1" strike="noStrike">
                <a:solidFill>
                  <a:srgbClr val="cfcbbf"/>
                </a:solidFill>
                <a:latin typeface="Prata"/>
                <a:ea typeface="Prata"/>
              </a:rPr>
              <a:t>Preparação de Infraestrutura</a:t>
            </a:r>
            <a:endParaRPr b="0" lang="pt-BR" sz="1679" spc="-1" strike="noStrike">
              <a:latin typeface="Arial"/>
            </a:endParaRPr>
          </a:p>
        </p:txBody>
      </p:sp>
      <p:sp>
        <p:nvSpPr>
          <p:cNvPr id="155" name="TextBox 22"/>
          <p:cNvSpPr/>
          <p:nvPr/>
        </p:nvSpPr>
        <p:spPr>
          <a:xfrm>
            <a:off x="3166920" y="5257080"/>
            <a:ext cx="163656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361"/>
              </a:lnSpc>
              <a:buNone/>
            </a:pPr>
            <a:r>
              <a:rPr b="0" lang="en-US" sz="1679" spc="-1" strike="noStrike">
                <a:solidFill>
                  <a:srgbClr val="cfcbbf"/>
                </a:solidFill>
                <a:latin typeface="Prata"/>
                <a:ea typeface="Prata"/>
              </a:rPr>
              <a:t>Testes e Ajustes</a:t>
            </a:r>
            <a:endParaRPr b="0" lang="pt-BR" sz="1679" spc="-1" strike="noStrike">
              <a:latin typeface="Arial"/>
            </a:endParaRPr>
          </a:p>
        </p:txBody>
      </p:sp>
      <p:sp>
        <p:nvSpPr>
          <p:cNvPr id="156" name="TextBox 23"/>
          <p:cNvSpPr/>
          <p:nvPr/>
        </p:nvSpPr>
        <p:spPr>
          <a:xfrm>
            <a:off x="6657840" y="4409640"/>
            <a:ext cx="4227480" cy="29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361"/>
              </a:lnSpc>
              <a:buNone/>
            </a:pPr>
            <a:r>
              <a:rPr b="0" lang="en-US" sz="1679" spc="-1" strike="noStrike">
                <a:solidFill>
                  <a:srgbClr val="cfcbbf"/>
                </a:solidFill>
                <a:latin typeface="Prata"/>
                <a:ea typeface="Prata"/>
              </a:rPr>
              <a:t>Configuração do Sistema</a:t>
            </a:r>
            <a:endParaRPr b="0" lang="pt-BR" sz="1679" spc="-1" strike="noStrike">
              <a:latin typeface="Arial"/>
            </a:endParaRPr>
          </a:p>
        </p:txBody>
      </p:sp>
      <p:sp>
        <p:nvSpPr>
          <p:cNvPr id="157" name="TextBox 24"/>
          <p:cNvSpPr/>
          <p:nvPr/>
        </p:nvSpPr>
        <p:spPr>
          <a:xfrm>
            <a:off x="6657840" y="6162120"/>
            <a:ext cx="3973320" cy="29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361"/>
              </a:lnSpc>
              <a:buNone/>
            </a:pPr>
            <a:r>
              <a:rPr b="0" lang="en-US" sz="1679" spc="-1" strike="noStrike">
                <a:solidFill>
                  <a:srgbClr val="cfcbbf"/>
                </a:solidFill>
                <a:latin typeface="Prata"/>
                <a:ea typeface="Prata"/>
              </a:rPr>
              <a:t>Treinamento e Lançamento</a:t>
            </a:r>
            <a:endParaRPr b="0" lang="pt-BR" sz="1679" spc="-1" strike="noStrike">
              <a:latin typeface="Arial"/>
            </a:endParaRPr>
          </a:p>
        </p:txBody>
      </p:sp>
      <p:sp>
        <p:nvSpPr>
          <p:cNvPr id="158" name="TextBox 25"/>
          <p:cNvSpPr/>
          <p:nvPr/>
        </p:nvSpPr>
        <p:spPr>
          <a:xfrm>
            <a:off x="993240" y="5674320"/>
            <a:ext cx="3888720" cy="12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ts val="2174"/>
              </a:lnSpc>
              <a:buNone/>
            </a:pPr>
            <a:r>
              <a:rPr b="0" lang="en-US" sz="1350" spc="-1" strike="noStrike">
                <a:solidFill>
                  <a:srgbClr val="cfcbbf"/>
                </a:solidFill>
                <a:latin typeface="Raleway"/>
                <a:ea typeface="Raleway"/>
              </a:rPr>
              <a:t>Testes de funcionalidade e segurança, com ajustes para estabilidade.</a:t>
            </a:r>
            <a:endParaRPr b="0" lang="pt-BR" sz="1350" spc="-1" strike="noStrike">
              <a:latin typeface="Arial"/>
            </a:endParaRPr>
          </a:p>
          <a:p>
            <a:pPr algn="r">
              <a:lnSpc>
                <a:spcPts val="2174"/>
              </a:lnSpc>
              <a:buNone/>
            </a:pPr>
            <a:r>
              <a:rPr b="0" lang="en-US" sz="1350" spc="-1" strike="noStrike">
                <a:solidFill>
                  <a:srgbClr val="cfcbbf"/>
                </a:solidFill>
                <a:latin typeface="Raleway"/>
                <a:ea typeface="Raleway"/>
              </a:rPr>
              <a:t>Duração: 2 semanas.</a:t>
            </a:r>
            <a:endParaRPr b="0" lang="pt-BR" sz="1350" spc="-1" strike="noStrike">
              <a:latin typeface="Arial"/>
            </a:endParaRPr>
          </a:p>
          <a:p>
            <a:pPr algn="r">
              <a:lnSpc>
                <a:spcPts val="3376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59" name="TextBox 26"/>
          <p:cNvSpPr/>
          <p:nvPr/>
        </p:nvSpPr>
        <p:spPr>
          <a:xfrm>
            <a:off x="745200" y="3921840"/>
            <a:ext cx="4151520" cy="109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ts val="2149"/>
              </a:lnSpc>
              <a:buNone/>
            </a:pPr>
            <a:r>
              <a:rPr b="0" lang="en-US" sz="1350" spc="-1" strike="noStrike">
                <a:solidFill>
                  <a:srgbClr val="cfcbbf"/>
                </a:solidFill>
                <a:latin typeface="Raleway"/>
                <a:ea typeface="Raleway"/>
              </a:rPr>
              <a:t>Configuração inicial de servidores e dispositivos de segurança, com testes de conectividade.</a:t>
            </a:r>
            <a:endParaRPr b="0" lang="pt-BR" sz="1350" spc="-1" strike="noStrike">
              <a:latin typeface="Arial"/>
            </a:endParaRPr>
          </a:p>
          <a:p>
            <a:pPr algn="r">
              <a:lnSpc>
                <a:spcPts val="2149"/>
              </a:lnSpc>
              <a:buNone/>
            </a:pPr>
            <a:r>
              <a:rPr b="0" lang="en-US" sz="1350" spc="-1" strike="noStrike">
                <a:solidFill>
                  <a:srgbClr val="cfcbbf"/>
                </a:solidFill>
                <a:latin typeface="Raleway"/>
                <a:ea typeface="Raleway"/>
              </a:rPr>
              <a:t>Duração: 2-3 semanas.</a:t>
            </a:r>
            <a:endParaRPr b="0" lang="pt-BR" sz="1350" spc="-1" strike="noStrike">
              <a:latin typeface="Arial"/>
            </a:endParaRPr>
          </a:p>
          <a:p>
            <a:pPr algn="r">
              <a:lnSpc>
                <a:spcPts val="2149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60" name="TextBox 27"/>
          <p:cNvSpPr/>
          <p:nvPr/>
        </p:nvSpPr>
        <p:spPr>
          <a:xfrm>
            <a:off x="6657840" y="4820400"/>
            <a:ext cx="3888720" cy="12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174"/>
              </a:lnSpc>
              <a:buNone/>
            </a:pPr>
            <a:r>
              <a:rPr b="0" lang="en-US" sz="1350" spc="-1" strike="noStrike">
                <a:solidFill>
                  <a:srgbClr val="cfcbbf"/>
                </a:solidFill>
                <a:latin typeface="Raleway"/>
                <a:ea typeface="Raleway"/>
              </a:rPr>
              <a:t>Instalação e personalização do WHMCS, integrando com banco de dados e gateways. Duração: 2 semanas.</a:t>
            </a:r>
            <a:endParaRPr b="0" lang="pt-BR" sz="1350" spc="-1" strike="noStrike">
              <a:latin typeface="Arial"/>
            </a:endParaRPr>
          </a:p>
          <a:p>
            <a:pPr>
              <a:lnSpc>
                <a:spcPts val="3376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61" name="TextBox 28"/>
          <p:cNvSpPr/>
          <p:nvPr/>
        </p:nvSpPr>
        <p:spPr>
          <a:xfrm>
            <a:off x="6700320" y="6507360"/>
            <a:ext cx="3888720" cy="98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174"/>
              </a:lnSpc>
              <a:buNone/>
            </a:pPr>
            <a:r>
              <a:rPr b="0" lang="en-US" sz="1350" spc="-1" strike="noStrike">
                <a:solidFill>
                  <a:srgbClr val="cfcbbf"/>
                </a:solidFill>
                <a:latin typeface="Raleway"/>
                <a:ea typeface="Raleway"/>
              </a:rPr>
              <a:t>Treinamento da equipe e lançamento piloto para clientes.</a:t>
            </a:r>
            <a:endParaRPr b="0" lang="pt-BR" sz="1350" spc="-1" strike="noStrike">
              <a:latin typeface="Arial"/>
            </a:endParaRPr>
          </a:p>
          <a:p>
            <a:pPr>
              <a:lnSpc>
                <a:spcPts val="3376"/>
              </a:lnSpc>
              <a:buNone/>
            </a:pPr>
            <a:r>
              <a:rPr b="0" lang="en-US" sz="1350" spc="-1" strike="noStrike">
                <a:solidFill>
                  <a:srgbClr val="cfcbbf"/>
                </a:solidFill>
                <a:latin typeface="Raleway"/>
                <a:ea typeface="Raleway"/>
              </a:rPr>
              <a:t>Duração: 1 semana.</a:t>
            </a:r>
            <a:endParaRPr b="0" lang="pt-BR" sz="1350" spc="-1" strike="noStrike">
              <a:latin typeface="Arial"/>
            </a:endParaRPr>
          </a:p>
        </p:txBody>
      </p:sp>
      <p:sp>
        <p:nvSpPr>
          <p:cNvPr id="162" name="TextBox 29"/>
          <p:cNvSpPr/>
          <p:nvPr/>
        </p:nvSpPr>
        <p:spPr>
          <a:xfrm>
            <a:off x="5605200" y="4255200"/>
            <a:ext cx="219240" cy="64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5063"/>
              </a:lnSpc>
              <a:buNone/>
            </a:pPr>
            <a:r>
              <a:rPr b="0" lang="en-US" sz="2020" spc="-1" strike="noStrike">
                <a:solidFill>
                  <a:srgbClr val="cfcbbf"/>
                </a:solidFill>
                <a:latin typeface="Prata"/>
                <a:ea typeface="Prata"/>
              </a:rPr>
              <a:t>2</a:t>
            </a:r>
            <a:endParaRPr b="0" lang="pt-BR" sz="2020" spc="-1" strike="noStrike">
              <a:latin typeface="Arial"/>
            </a:endParaRPr>
          </a:p>
        </p:txBody>
      </p:sp>
      <p:sp>
        <p:nvSpPr>
          <p:cNvPr id="163" name="TextBox 30"/>
          <p:cNvSpPr/>
          <p:nvPr/>
        </p:nvSpPr>
        <p:spPr>
          <a:xfrm>
            <a:off x="5605200" y="5082840"/>
            <a:ext cx="219240" cy="64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5063"/>
              </a:lnSpc>
              <a:buNone/>
            </a:pPr>
            <a:r>
              <a:rPr b="0" lang="en-US" sz="2020" spc="-1" strike="noStrike">
                <a:solidFill>
                  <a:srgbClr val="cfcbbf"/>
                </a:solidFill>
                <a:latin typeface="Prata"/>
                <a:ea typeface="Prata"/>
              </a:rPr>
              <a:t>3</a:t>
            </a:r>
            <a:endParaRPr b="0" lang="pt-BR" sz="2020" spc="-1" strike="noStrike">
              <a:latin typeface="Arial"/>
            </a:endParaRPr>
          </a:p>
        </p:txBody>
      </p:sp>
      <p:sp>
        <p:nvSpPr>
          <p:cNvPr id="164" name="TextBox 31"/>
          <p:cNvSpPr/>
          <p:nvPr/>
        </p:nvSpPr>
        <p:spPr>
          <a:xfrm>
            <a:off x="5609880" y="6013080"/>
            <a:ext cx="219240" cy="64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5063"/>
              </a:lnSpc>
              <a:buNone/>
            </a:pPr>
            <a:r>
              <a:rPr b="0" lang="en-US" sz="2020" spc="-1" strike="noStrike">
                <a:solidFill>
                  <a:srgbClr val="cfcbbf"/>
                </a:solidFill>
                <a:latin typeface="Prata"/>
                <a:ea typeface="Prata"/>
              </a:rPr>
              <a:t>4</a:t>
            </a:r>
            <a:endParaRPr b="0" lang="pt-BR" sz="202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LibreOffice/7.3.7.2$Linux_X86_64 LibreOffice_project/30$Build-2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identifier>DAGWZ70pKsA</dc:identifier>
  <dc:language>pt-BR</dc:language>
  <cp:lastModifiedBy/>
  <dcterms:modified xsi:type="dcterms:W3CDTF">2024-11-13T20:35:46Z</dcterms:modified>
  <cp:revision>2</cp:revision>
  <dc:subject/>
  <dc:title>Apresentacao.pdf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